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8"/>
  </p:notesMasterIdLst>
  <p:handoutMasterIdLst>
    <p:handoutMasterId r:id="rId49"/>
  </p:handoutMasterIdLst>
  <p:sldIdLst>
    <p:sldId id="262" r:id="rId2"/>
    <p:sldId id="292" r:id="rId3"/>
    <p:sldId id="258" r:id="rId4"/>
    <p:sldId id="293" r:id="rId5"/>
    <p:sldId id="295" r:id="rId6"/>
    <p:sldId id="296" r:id="rId7"/>
    <p:sldId id="297" r:id="rId8"/>
    <p:sldId id="294" r:id="rId9"/>
    <p:sldId id="298" r:id="rId10"/>
    <p:sldId id="301" r:id="rId11"/>
    <p:sldId id="302" r:id="rId12"/>
    <p:sldId id="306" r:id="rId13"/>
    <p:sldId id="304" r:id="rId14"/>
    <p:sldId id="303" r:id="rId15"/>
    <p:sldId id="316" r:id="rId16"/>
    <p:sldId id="308" r:id="rId17"/>
    <p:sldId id="332" r:id="rId18"/>
    <p:sldId id="335" r:id="rId19"/>
    <p:sldId id="334" r:id="rId20"/>
    <p:sldId id="331" r:id="rId21"/>
    <p:sldId id="311" r:id="rId22"/>
    <p:sldId id="315" r:id="rId23"/>
    <p:sldId id="314" r:id="rId24"/>
    <p:sldId id="313" r:id="rId25"/>
    <p:sldId id="322" r:id="rId26"/>
    <p:sldId id="310" r:id="rId27"/>
    <p:sldId id="326" r:id="rId28"/>
    <p:sldId id="299" r:id="rId29"/>
    <p:sldId id="300" r:id="rId30"/>
    <p:sldId id="312" r:id="rId31"/>
    <p:sldId id="337" r:id="rId32"/>
    <p:sldId id="329" r:id="rId33"/>
    <p:sldId id="330" r:id="rId34"/>
    <p:sldId id="338" r:id="rId35"/>
    <p:sldId id="339" r:id="rId36"/>
    <p:sldId id="320" r:id="rId37"/>
    <p:sldId id="325" r:id="rId38"/>
    <p:sldId id="319" r:id="rId39"/>
    <p:sldId id="323" r:id="rId40"/>
    <p:sldId id="321" r:id="rId41"/>
    <p:sldId id="324" r:id="rId42"/>
    <p:sldId id="327" r:id="rId43"/>
    <p:sldId id="341" r:id="rId44"/>
    <p:sldId id="340" r:id="rId45"/>
    <p:sldId id="328" r:id="rId46"/>
    <p:sldId id="260" r:id="rId47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DB400"/>
    <a:srgbClr val="1E1E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587" autoAdjust="0"/>
    <p:restoredTop sz="86271" autoAdjust="0"/>
  </p:normalViewPr>
  <p:slideViewPr>
    <p:cSldViewPr>
      <p:cViewPr>
        <p:scale>
          <a:sx n="98" d="100"/>
          <a:sy n="98" d="100"/>
        </p:scale>
        <p:origin x="-2004" y="-54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104" d="100"/>
          <a:sy n="104" d="100"/>
        </p:scale>
        <p:origin x="-3510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title>
      <c:tx>
        <c:rich>
          <a:bodyPr/>
          <a:lstStyle/>
          <a:p>
            <a:pPr>
              <a:defRPr sz="2400"/>
            </a:pPr>
            <a:r>
              <a:rPr lang="ko-KR" sz="2400" dirty="0"/>
              <a:t>전세계 </a:t>
            </a:r>
            <a:r>
              <a:rPr lang="en-US" sz="2400" dirty="0"/>
              <a:t>digital data </a:t>
            </a:r>
            <a:r>
              <a:rPr lang="ko-KR" sz="2400" dirty="0"/>
              <a:t>생성 </a:t>
            </a:r>
            <a:r>
              <a:rPr lang="en-US" sz="2400" dirty="0"/>
              <a:t>/ </a:t>
            </a:r>
            <a:r>
              <a:rPr lang="ko-KR" sz="2400" dirty="0"/>
              <a:t>공유 </a:t>
            </a:r>
            <a:r>
              <a:rPr lang="ko-KR" altLang="en-US" sz="2400" dirty="0" smtClean="0"/>
              <a:t>추이</a:t>
            </a:r>
            <a:endParaRPr lang="ko-KR" sz="2400" dirty="0"/>
          </a:p>
        </c:rich>
      </c:tx>
      <c:layout>
        <c:manualLayout>
          <c:xMode val="edge"/>
          <c:yMode val="edge"/>
          <c:x val="0.22047808355610438"/>
          <c:y val="0"/>
        </c:manualLayout>
      </c:layout>
      <c:overlay val="0"/>
    </c:title>
    <c:autoTitleDeleted val="0"/>
    <c:plotArea>
      <c:layout/>
      <c:areaChart>
        <c:grouping val="standard"/>
        <c:varyColors val="0"/>
        <c:ser>
          <c:idx val="1"/>
          <c:order val="0"/>
          <c:tx>
            <c:strRef>
              <c:f>Sheet1!$B$1</c:f>
              <c:strCache>
                <c:ptCount val="1"/>
                <c:pt idx="0">
                  <c:v>zeta bytes</c:v>
                </c:pt>
              </c:strCache>
            </c:strRef>
          </c:tx>
          <c:spPr>
            <a:solidFill>
              <a:srgbClr val="2DB400">
                <a:alpha val="85000"/>
              </a:srgbClr>
            </a:solidFill>
          </c:spPr>
          <c:dLbls>
            <c:delete val="1"/>
          </c:dLbls>
          <c:cat>
            <c:strRef>
              <c:f>Sheet1!$A$2:$A$12</c:f>
              <c:strCache>
                <c:ptCount val="11"/>
                <c:pt idx="0">
                  <c:v>2005년</c:v>
                </c:pt>
                <c:pt idx="1">
                  <c:v>2006년</c:v>
                </c:pt>
                <c:pt idx="2">
                  <c:v>2007년</c:v>
                </c:pt>
                <c:pt idx="3">
                  <c:v>2008년</c:v>
                </c:pt>
                <c:pt idx="4">
                  <c:v>2009년</c:v>
                </c:pt>
                <c:pt idx="5">
                  <c:v>2010년</c:v>
                </c:pt>
                <c:pt idx="6">
                  <c:v>2011년</c:v>
                </c:pt>
                <c:pt idx="7">
                  <c:v>2012년</c:v>
                </c:pt>
                <c:pt idx="8">
                  <c:v>2013년</c:v>
                </c:pt>
                <c:pt idx="9">
                  <c:v>2014년</c:v>
                </c:pt>
                <c:pt idx="10">
                  <c:v>2015년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47.163617279999983</c:v>
                </c:pt>
                <c:pt idx="1">
                  <c:v>78.606028799999976</c:v>
                </c:pt>
                <c:pt idx="2">
                  <c:v>131.01004799999995</c:v>
                </c:pt>
                <c:pt idx="3">
                  <c:v>218.35007999999993</c:v>
                </c:pt>
                <c:pt idx="4">
                  <c:v>363.91679999999991</c:v>
                </c:pt>
                <c:pt idx="5">
                  <c:v>606.52799999999991</c:v>
                </c:pt>
                <c:pt idx="6">
                  <c:v>1010.8799999999999</c:v>
                </c:pt>
                <c:pt idx="7">
                  <c:v>1684.8</c:v>
                </c:pt>
                <c:pt idx="8">
                  <c:v>2808</c:v>
                </c:pt>
                <c:pt idx="9">
                  <c:v>4680</c:v>
                </c:pt>
                <c:pt idx="10">
                  <c:v>7800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axId val="196488576"/>
        <c:axId val="196539520"/>
      </c:areaChart>
      <c:catAx>
        <c:axId val="196488576"/>
        <c:scaling>
          <c:orientation val="minMax"/>
        </c:scaling>
        <c:delete val="0"/>
        <c:axPos val="b"/>
        <c:majorTickMark val="none"/>
        <c:minorTickMark val="none"/>
        <c:tickLblPos val="nextTo"/>
        <c:crossAx val="196539520"/>
        <c:crosses val="autoZero"/>
        <c:auto val="1"/>
        <c:lblAlgn val="ctr"/>
        <c:lblOffset val="100"/>
        <c:noMultiLvlLbl val="0"/>
      </c:catAx>
      <c:valAx>
        <c:axId val="196539520"/>
        <c:scaling>
          <c:orientation val="minMax"/>
        </c:scaling>
        <c:delete val="0"/>
        <c:axPos val="l"/>
        <c:majorGridlines>
          <c:spPr>
            <a:ln>
              <a:solidFill>
                <a:srgbClr val="404040"/>
              </a:solidFill>
            </a:ln>
          </c:spPr>
        </c:majorGridlines>
        <c:numFmt formatCode="#,##0_);[Red]\(#,##0\)" sourceLinked="0"/>
        <c:majorTickMark val="none"/>
        <c:minorTickMark val="none"/>
        <c:tickLblPos val="nextTo"/>
        <c:spPr>
          <a:noFill/>
          <a:ln w="3175">
            <a:solidFill>
              <a:srgbClr val="404040"/>
            </a:solidFill>
          </a:ln>
        </c:spPr>
        <c:crossAx val="196488576"/>
        <c:crosses val="autoZero"/>
        <c:crossBetween val="midCat"/>
      </c:valAx>
    </c:plotArea>
    <c:legend>
      <c:legendPos val="b"/>
      <c:layout/>
      <c:overlay val="0"/>
    </c:legend>
    <c:plotVisOnly val="1"/>
    <c:dispBlanksAs val="zero"/>
    <c:showDLblsOverMax val="0"/>
  </c:chart>
  <c:spPr>
    <a:ln>
      <a:noFill/>
    </a:ln>
  </c:spPr>
  <c:txPr>
    <a:bodyPr/>
    <a:lstStyle/>
    <a:p>
      <a:pPr>
        <a:defRPr sz="1400" baseline="0">
          <a:solidFill>
            <a:schemeClr val="bg1"/>
          </a:solidFill>
          <a:latin typeface="나눔바른고딕" panose="020B0603020101020101" pitchFamily="50" charset="-127"/>
          <a:ea typeface="나눔바른고딕" panose="020B0603020101020101" pitchFamily="50" charset="-127"/>
        </a:defRPr>
      </a:pPr>
      <a:endParaRPr lang="ko-KR"/>
    </a:p>
  </c:txPr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1EE508-E6D0-4648-B6D2-38C44CE8FAAB}" type="datetimeFigureOut">
              <a:rPr lang="ko-KR" altLang="en-US" smtClean="0"/>
              <a:pPr/>
              <a:t>2014-10-28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E4F163-CEA8-49D6-BAEB-CFF7E3C9843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716375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1CF068-DEA1-4643-B807-89A7146A4070}" type="datetimeFigureOut">
              <a:rPr lang="ko-KR" altLang="en-US" smtClean="0"/>
              <a:pPr/>
              <a:t>2014-10-28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ko-KR" altLang="en-US" dirty="0" smtClean="0"/>
              <a:t>바닥글</a:t>
            </a: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FBCD24-FD72-452C-8969-09628A5F2BD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1122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꼭 알아두어야 할 내용은 붉은색</a:t>
            </a:r>
            <a:endParaRPr lang="en-US" altLang="ko-KR" dirty="0" smtClean="0"/>
          </a:p>
          <a:p>
            <a:r>
              <a:rPr lang="ko-KR" altLang="en-US" dirty="0" smtClean="0"/>
              <a:t>비교적 중요한 내용은 녹색으로 표기하였습니다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FBCD24-FD72-452C-8969-09628A5F2BDD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37908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FBCD24-FD72-452C-8969-09628A5F2BDD}" type="slidenum">
              <a:rPr lang="ko-KR" altLang="en-US" smtClean="0"/>
              <a:pPr/>
              <a:t>34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FBCD24-FD72-452C-8969-09628A5F2BDD}" type="slidenum">
              <a:rPr lang="ko-KR" altLang="en-US" smtClean="0"/>
              <a:pPr/>
              <a:t>35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빅데이터는</a:t>
            </a:r>
            <a:r>
              <a:rPr lang="ko-KR" altLang="en-US" dirty="0" smtClean="0"/>
              <a:t> 꼭 거창하게 시작할 필요 없다</a:t>
            </a:r>
            <a:endParaRPr lang="en-US" altLang="ko-KR" dirty="0" smtClean="0"/>
          </a:p>
          <a:p>
            <a:r>
              <a:rPr lang="en-US" altLang="ko-KR" dirty="0" err="1" smtClean="0"/>
              <a:t>Etzioni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41</a:t>
            </a:r>
            <a:r>
              <a:rPr lang="ko-KR" altLang="en-US" dirty="0" smtClean="0"/>
              <a:t>일간의 여행 웹 사이드에서 긁어낸 </a:t>
            </a:r>
            <a:r>
              <a:rPr lang="en-US" altLang="ko-KR" dirty="0" smtClean="0"/>
              <a:t>12,000</a:t>
            </a:r>
            <a:r>
              <a:rPr lang="ko-KR" altLang="en-US" dirty="0" smtClean="0"/>
              <a:t>개의 </a:t>
            </a:r>
            <a:r>
              <a:rPr lang="ko-KR" altLang="en-US" dirty="0" err="1" smtClean="0"/>
              <a:t>항공원</a:t>
            </a:r>
            <a:r>
              <a:rPr lang="ko-KR" altLang="en-US" dirty="0" smtClean="0"/>
              <a:t> 가격 샘플을 이용해서 항공권 예측 모델을 만들어 냈다</a:t>
            </a:r>
            <a:endParaRPr lang="en-US" altLang="ko-KR" dirty="0" smtClean="0"/>
          </a:p>
          <a:p>
            <a:r>
              <a:rPr lang="ko-KR" altLang="en-US" dirty="0" smtClean="0"/>
              <a:t>항공사들이 가격을 결정할 때 고려하는 계절 수요</a:t>
            </a:r>
            <a:r>
              <a:rPr lang="en-US" altLang="ko-KR" dirty="0" smtClean="0"/>
              <a:t>, </a:t>
            </a:r>
            <a:r>
              <a:rPr lang="ko-KR" altLang="en-US" dirty="0" smtClean="0"/>
              <a:t>주말</a:t>
            </a:r>
            <a:r>
              <a:rPr lang="en-US" altLang="ko-KR" dirty="0" smtClean="0"/>
              <a:t>, </a:t>
            </a:r>
            <a:r>
              <a:rPr lang="ko-KR" altLang="en-US" dirty="0" smtClean="0"/>
              <a:t>체류 조건부 할인의 개수 등은 알 필요가 없다</a:t>
            </a:r>
            <a:endParaRPr lang="en-US" altLang="ko-KR" dirty="0" smtClean="0"/>
          </a:p>
          <a:p>
            <a:r>
              <a:rPr lang="ko-KR" altLang="en-US" dirty="0" smtClean="0"/>
              <a:t>그냥 결과가 그랬다</a:t>
            </a:r>
            <a:endParaRPr lang="en-US" altLang="ko-KR" dirty="0" smtClean="0"/>
          </a:p>
          <a:p>
            <a:r>
              <a:rPr lang="ko-KR" altLang="en-US" dirty="0" smtClean="0"/>
              <a:t>추후 </a:t>
            </a:r>
            <a:r>
              <a:rPr lang="ko-KR" altLang="en-US" dirty="0" err="1" smtClean="0"/>
              <a:t>페어캐스트라는</a:t>
            </a:r>
            <a:r>
              <a:rPr lang="ko-KR" altLang="en-US" dirty="0" smtClean="0"/>
              <a:t> 서비스를 개발했고 중고차 등등에 예측모델을 적용하다가 </a:t>
            </a:r>
            <a:r>
              <a:rPr lang="en-US" altLang="ko-KR" dirty="0" smtClean="0"/>
              <a:t>ms</a:t>
            </a:r>
            <a:r>
              <a:rPr lang="ko-KR" altLang="en-US" dirty="0" smtClean="0"/>
              <a:t>의 </a:t>
            </a:r>
            <a:r>
              <a:rPr lang="en-US" altLang="ko-KR" dirty="0" err="1" smtClean="0"/>
              <a:t>bing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1</a:t>
            </a:r>
            <a:r>
              <a:rPr lang="ko-KR" altLang="en-US" dirty="0" smtClean="0"/>
              <a:t>억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1</a:t>
            </a:r>
            <a:r>
              <a:rPr lang="ko-KR" altLang="en-US" baseline="0" dirty="0" smtClean="0"/>
              <a:t>천만 달러에 인수 되었다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FBCD24-FD72-452C-8969-09628A5F2BDD}" type="slidenum">
              <a:rPr lang="ko-KR" altLang="en-US" smtClean="0"/>
              <a:pPr/>
              <a:t>36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빅데이터는</a:t>
            </a:r>
            <a:r>
              <a:rPr lang="ko-KR" altLang="en-US" dirty="0" smtClean="0"/>
              <a:t> 꼭 거창하게 시작할 필요 없다</a:t>
            </a:r>
            <a:endParaRPr lang="en-US" altLang="ko-KR" dirty="0" smtClean="0"/>
          </a:p>
          <a:p>
            <a:r>
              <a:rPr lang="en-US" altLang="ko-KR" dirty="0" err="1" smtClean="0"/>
              <a:t>Etzioni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41</a:t>
            </a:r>
            <a:r>
              <a:rPr lang="ko-KR" altLang="en-US" dirty="0" smtClean="0"/>
              <a:t>일간의 여행 웹 사이드에서 긁어낸 </a:t>
            </a:r>
            <a:r>
              <a:rPr lang="en-US" altLang="ko-KR" dirty="0" smtClean="0"/>
              <a:t>12,000</a:t>
            </a:r>
            <a:r>
              <a:rPr lang="ko-KR" altLang="en-US" dirty="0" smtClean="0"/>
              <a:t>개의 </a:t>
            </a:r>
            <a:r>
              <a:rPr lang="ko-KR" altLang="en-US" dirty="0" err="1" smtClean="0"/>
              <a:t>항공원</a:t>
            </a:r>
            <a:r>
              <a:rPr lang="ko-KR" altLang="en-US" dirty="0" smtClean="0"/>
              <a:t> 가격 샘플을 이용해서 항공권 예측 모델을 만들어 냈다</a:t>
            </a:r>
            <a:endParaRPr lang="en-US" altLang="ko-KR" dirty="0" smtClean="0"/>
          </a:p>
          <a:p>
            <a:r>
              <a:rPr lang="ko-KR" altLang="en-US" dirty="0" smtClean="0"/>
              <a:t>항공사들이 가격을 결정할 때 고려하는 계절 수요</a:t>
            </a:r>
            <a:r>
              <a:rPr lang="en-US" altLang="ko-KR" dirty="0" smtClean="0"/>
              <a:t>, </a:t>
            </a:r>
            <a:r>
              <a:rPr lang="ko-KR" altLang="en-US" dirty="0" smtClean="0"/>
              <a:t>주말</a:t>
            </a:r>
            <a:r>
              <a:rPr lang="en-US" altLang="ko-KR" dirty="0" smtClean="0"/>
              <a:t>, </a:t>
            </a:r>
            <a:r>
              <a:rPr lang="ko-KR" altLang="en-US" dirty="0" smtClean="0"/>
              <a:t>체류 조건부 할인의 개수 등은 알 필요가 없다</a:t>
            </a:r>
            <a:endParaRPr lang="en-US" altLang="ko-KR" dirty="0" smtClean="0"/>
          </a:p>
          <a:p>
            <a:r>
              <a:rPr lang="ko-KR" altLang="en-US" dirty="0" smtClean="0"/>
              <a:t>그냥 결과가 그랬다</a:t>
            </a:r>
            <a:endParaRPr lang="en-US" altLang="ko-KR" dirty="0" smtClean="0"/>
          </a:p>
          <a:p>
            <a:r>
              <a:rPr lang="ko-KR" altLang="en-US" dirty="0" smtClean="0"/>
              <a:t>추후 </a:t>
            </a:r>
            <a:r>
              <a:rPr lang="ko-KR" altLang="en-US" dirty="0" err="1" smtClean="0"/>
              <a:t>페어캐스트라는</a:t>
            </a:r>
            <a:r>
              <a:rPr lang="ko-KR" altLang="en-US" dirty="0" smtClean="0"/>
              <a:t> 서비스를 개발했고 중고차 등등에 예측모델을 적용하다가 </a:t>
            </a:r>
            <a:r>
              <a:rPr lang="en-US" altLang="ko-KR" dirty="0" smtClean="0"/>
              <a:t>ms</a:t>
            </a:r>
            <a:r>
              <a:rPr lang="ko-KR" altLang="en-US" dirty="0" smtClean="0"/>
              <a:t>의 </a:t>
            </a:r>
            <a:r>
              <a:rPr lang="en-US" altLang="ko-KR" dirty="0" err="1" smtClean="0"/>
              <a:t>bing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1</a:t>
            </a:r>
            <a:r>
              <a:rPr lang="ko-KR" altLang="en-US" dirty="0" smtClean="0"/>
              <a:t>억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1</a:t>
            </a:r>
            <a:r>
              <a:rPr lang="ko-KR" altLang="en-US" baseline="0" dirty="0" smtClean="0"/>
              <a:t>천만 달러에 인수 되었다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FBCD24-FD72-452C-8969-09628A5F2BDD}" type="slidenum">
              <a:rPr lang="ko-KR" altLang="en-US" smtClean="0"/>
              <a:pPr/>
              <a:t>37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1800</a:t>
            </a:r>
            <a:r>
              <a:rPr lang="ko-KR" altLang="en-US" dirty="0" smtClean="0"/>
              <a:t>년대 미국 남부군 해군 장교로 일하다가 사고를 겪고 </a:t>
            </a:r>
            <a:r>
              <a:rPr lang="en-US" altLang="ko-KR" dirty="0" smtClean="0"/>
              <a:t>3</a:t>
            </a:r>
            <a:r>
              <a:rPr lang="ko-KR" altLang="en-US" dirty="0" err="1" smtClean="0"/>
              <a:t>년만에</a:t>
            </a:r>
            <a:r>
              <a:rPr lang="ko-KR" altLang="en-US" dirty="0" smtClean="0"/>
              <a:t> 해군에 복귀</a:t>
            </a:r>
            <a:endParaRPr lang="en-US" altLang="ko-KR" dirty="0" smtClean="0"/>
          </a:p>
          <a:p>
            <a:r>
              <a:rPr lang="ko-KR" altLang="en-US" dirty="0" err="1" smtClean="0"/>
              <a:t>장애때문에</a:t>
            </a:r>
            <a:r>
              <a:rPr lang="ko-KR" altLang="en-US" dirty="0" smtClean="0"/>
              <a:t> 사무직인 </a:t>
            </a:r>
            <a:r>
              <a:rPr lang="ko-KR" altLang="en-US" dirty="0" err="1" smtClean="0"/>
              <a:t>병참관으로</a:t>
            </a:r>
            <a:r>
              <a:rPr lang="ko-KR" altLang="en-US" dirty="0" smtClean="0"/>
              <a:t> 잃게 되었으나</a:t>
            </a:r>
            <a:endParaRPr lang="en-US" altLang="ko-KR" dirty="0" smtClean="0"/>
          </a:p>
          <a:p>
            <a:r>
              <a:rPr lang="ko-KR" altLang="en-US" dirty="0" smtClean="0"/>
              <a:t>낡은 항해일지를 분석하고 전 해군에 표준화된 항해일지를 보급하여 분석한 끝에</a:t>
            </a:r>
            <a:endParaRPr lang="en-US" altLang="ko-KR" dirty="0" smtClean="0"/>
          </a:p>
          <a:p>
            <a:r>
              <a:rPr lang="ko-KR" altLang="en-US" dirty="0" smtClean="0"/>
              <a:t>최적의 항로를 찾아내는데 큰 역할을 한 인물</a:t>
            </a:r>
            <a:endParaRPr lang="en-US" altLang="ko-KR" dirty="0" smtClean="0"/>
          </a:p>
          <a:p>
            <a:r>
              <a:rPr lang="ko-KR" altLang="en-US" dirty="0" smtClean="0"/>
              <a:t>교황청은 그에게 금메달을 하사하였고 유럽 </a:t>
            </a:r>
            <a:r>
              <a:rPr lang="en-US" altLang="ko-KR" dirty="0" smtClean="0"/>
              <a:t>4</a:t>
            </a:r>
            <a:r>
              <a:rPr lang="ko-KR" altLang="en-US" dirty="0" smtClean="0"/>
              <a:t>개국으로부터 기사 작위를 </a:t>
            </a:r>
            <a:r>
              <a:rPr lang="ko-KR" altLang="en-US" dirty="0" err="1" smtClean="0"/>
              <a:t>부여받음</a:t>
            </a:r>
            <a:endParaRPr lang="en-US" altLang="ko-KR" dirty="0" smtClean="0"/>
          </a:p>
          <a:p>
            <a:r>
              <a:rPr lang="ko-KR" altLang="en-US" dirty="0" smtClean="0"/>
              <a:t>그러나 정작 미국은 그를 배신자로 생각하는데</a:t>
            </a:r>
            <a:r>
              <a:rPr lang="en-US" altLang="ko-KR" dirty="0" smtClean="0"/>
              <a:t>…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FBCD24-FD72-452C-8969-09628A5F2BDD}" type="slidenum">
              <a:rPr lang="ko-KR" altLang="en-US" smtClean="0"/>
              <a:pPr/>
              <a:t>38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1800</a:t>
            </a:r>
            <a:r>
              <a:rPr lang="ko-KR" altLang="en-US" dirty="0" smtClean="0"/>
              <a:t>년대 미국 남부군 해군 장교로 일하다가 사고를 겪고 </a:t>
            </a:r>
            <a:r>
              <a:rPr lang="en-US" altLang="ko-KR" dirty="0" smtClean="0"/>
              <a:t>3</a:t>
            </a:r>
            <a:r>
              <a:rPr lang="ko-KR" altLang="en-US" dirty="0" err="1" smtClean="0"/>
              <a:t>년만에</a:t>
            </a:r>
            <a:r>
              <a:rPr lang="ko-KR" altLang="en-US" dirty="0" smtClean="0"/>
              <a:t> 해군에 복귀</a:t>
            </a:r>
            <a:endParaRPr lang="en-US" altLang="ko-KR" dirty="0" smtClean="0"/>
          </a:p>
          <a:p>
            <a:r>
              <a:rPr lang="ko-KR" altLang="en-US" dirty="0" err="1" smtClean="0"/>
              <a:t>장애때문에</a:t>
            </a:r>
            <a:r>
              <a:rPr lang="ko-KR" altLang="en-US" dirty="0" smtClean="0"/>
              <a:t> 사무직인 </a:t>
            </a:r>
            <a:r>
              <a:rPr lang="ko-KR" altLang="en-US" dirty="0" err="1" smtClean="0"/>
              <a:t>병참관으로</a:t>
            </a:r>
            <a:r>
              <a:rPr lang="ko-KR" altLang="en-US" dirty="0" smtClean="0"/>
              <a:t> 잃게 되었으나</a:t>
            </a:r>
            <a:endParaRPr lang="en-US" altLang="ko-KR" dirty="0" smtClean="0"/>
          </a:p>
          <a:p>
            <a:r>
              <a:rPr lang="ko-KR" altLang="en-US" dirty="0" smtClean="0"/>
              <a:t>낡은 항해일지를 분석하고 전 해군에 표준화된 항해일지를 보급하여 분석한 끝에</a:t>
            </a:r>
            <a:endParaRPr lang="en-US" altLang="ko-KR" dirty="0" smtClean="0"/>
          </a:p>
          <a:p>
            <a:r>
              <a:rPr lang="ko-KR" altLang="en-US" dirty="0" smtClean="0"/>
              <a:t>최적의 항로를 찾아내는데 큰 역할을 한 인물</a:t>
            </a:r>
            <a:endParaRPr lang="en-US" altLang="ko-KR" dirty="0" smtClean="0"/>
          </a:p>
          <a:p>
            <a:r>
              <a:rPr lang="ko-KR" altLang="en-US" dirty="0" smtClean="0"/>
              <a:t>교황청은 그에게 금메달을 하사하였고 유럽 </a:t>
            </a:r>
            <a:r>
              <a:rPr lang="en-US" altLang="ko-KR" dirty="0" smtClean="0"/>
              <a:t>4</a:t>
            </a:r>
            <a:r>
              <a:rPr lang="ko-KR" altLang="en-US" dirty="0" smtClean="0"/>
              <a:t>개국으로부터 기사 작위를 </a:t>
            </a:r>
            <a:r>
              <a:rPr lang="ko-KR" altLang="en-US" dirty="0" err="1" smtClean="0"/>
              <a:t>부여받음</a:t>
            </a:r>
            <a:endParaRPr lang="en-US" altLang="ko-KR" dirty="0" smtClean="0"/>
          </a:p>
          <a:p>
            <a:r>
              <a:rPr lang="ko-KR" altLang="en-US" dirty="0" smtClean="0"/>
              <a:t>그러나 정작 미국은 그를 배신자로 생각하는데</a:t>
            </a:r>
            <a:r>
              <a:rPr lang="en-US" altLang="ko-KR" smtClean="0"/>
              <a:t>…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FBCD24-FD72-452C-8969-09628A5F2BDD}" type="slidenum">
              <a:rPr lang="ko-KR" altLang="en-US" smtClean="0"/>
              <a:pPr/>
              <a:t>39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초점이 맞는지 맞지 않는지 고민할 필요 없이 일단 찍고 봐</a:t>
            </a:r>
            <a:endParaRPr lang="en-US" altLang="ko-KR" dirty="0" smtClean="0"/>
          </a:p>
          <a:p>
            <a:r>
              <a:rPr lang="ko-KR" altLang="en-US" dirty="0" smtClean="0"/>
              <a:t>초점은 나중에 맞추는</a:t>
            </a:r>
            <a:r>
              <a:rPr lang="ko-KR" altLang="en-US" baseline="0" dirty="0" smtClean="0"/>
              <a:t> 것</a:t>
            </a:r>
            <a:endParaRPr lang="en-US" altLang="ko-KR" baseline="0" dirty="0" smtClean="0"/>
          </a:p>
          <a:p>
            <a:r>
              <a:rPr lang="ko-KR" altLang="en-US" baseline="0" dirty="0" smtClean="0"/>
              <a:t>데이터의 </a:t>
            </a:r>
            <a:r>
              <a:rPr lang="ko-KR" altLang="en-US" baseline="0" dirty="0" err="1" smtClean="0"/>
              <a:t>재사용성이</a:t>
            </a:r>
            <a:r>
              <a:rPr lang="ko-KR" altLang="en-US" baseline="0" dirty="0" smtClean="0"/>
              <a:t> 중요하다는 것</a:t>
            </a:r>
            <a:endParaRPr lang="en-US" altLang="ko-KR" baseline="0" dirty="0" smtClean="0"/>
          </a:p>
          <a:p>
            <a:r>
              <a:rPr lang="ko-KR" altLang="en-US" baseline="0" dirty="0" smtClean="0"/>
              <a:t>그리고 </a:t>
            </a:r>
            <a:r>
              <a:rPr lang="ko-KR" altLang="en-US" baseline="0" dirty="0" err="1" smtClean="0"/>
              <a:t>빅데이터가</a:t>
            </a:r>
            <a:r>
              <a:rPr lang="ko-KR" altLang="en-US" baseline="0" dirty="0" smtClean="0"/>
              <a:t> 절대적으로 엄청난 규모의 데이터가 아니어도 되며 오히려 상대적 개념에 가깝다는 사실을 알려줌</a:t>
            </a:r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FBCD24-FD72-452C-8969-09628A5F2BDD}" type="slidenum">
              <a:rPr lang="ko-KR" altLang="en-US" smtClean="0"/>
              <a:pPr/>
              <a:t>40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초점이 맞는지 맞지 않는지 고민할 필요 없이 일단 찍고 봐</a:t>
            </a:r>
            <a:endParaRPr lang="en-US" altLang="ko-KR" dirty="0" smtClean="0"/>
          </a:p>
          <a:p>
            <a:r>
              <a:rPr lang="ko-KR" altLang="en-US" dirty="0" smtClean="0"/>
              <a:t>초점은 나중에 맞추는</a:t>
            </a:r>
            <a:r>
              <a:rPr lang="ko-KR" altLang="en-US" baseline="0" dirty="0" smtClean="0"/>
              <a:t> 것</a:t>
            </a:r>
            <a:endParaRPr lang="en-US" altLang="ko-KR" baseline="0" dirty="0" smtClean="0"/>
          </a:p>
          <a:p>
            <a:r>
              <a:rPr lang="ko-KR" altLang="en-US" baseline="0" dirty="0" smtClean="0"/>
              <a:t>데이터의 </a:t>
            </a:r>
            <a:r>
              <a:rPr lang="ko-KR" altLang="en-US" baseline="0" dirty="0" err="1" smtClean="0"/>
              <a:t>재사용성이</a:t>
            </a:r>
            <a:r>
              <a:rPr lang="ko-KR" altLang="en-US" baseline="0" dirty="0" smtClean="0"/>
              <a:t> 중요하다는 것</a:t>
            </a:r>
            <a:endParaRPr lang="en-US" altLang="ko-KR" baseline="0" dirty="0" smtClean="0"/>
          </a:p>
          <a:p>
            <a:r>
              <a:rPr lang="ko-KR" altLang="en-US" baseline="0" dirty="0" smtClean="0"/>
              <a:t>그리고 </a:t>
            </a:r>
            <a:r>
              <a:rPr lang="ko-KR" altLang="en-US" baseline="0" dirty="0" err="1" smtClean="0"/>
              <a:t>빅데이터가</a:t>
            </a:r>
            <a:r>
              <a:rPr lang="ko-KR" altLang="en-US" baseline="0" dirty="0" smtClean="0"/>
              <a:t> 절대적으로 엄청난 규모의 데이터가 아니어도 되며 오히려 상대적 개념에 가깝다는 사실을 알려줌</a:t>
            </a:r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FBCD24-FD72-452C-8969-09628A5F2BDD}" type="slidenum">
              <a:rPr lang="ko-KR" altLang="en-US" smtClean="0"/>
              <a:pPr/>
              <a:t>41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 smtClean="0"/>
              <a:t>1993</a:t>
            </a:r>
            <a:r>
              <a:rPr lang="ko-KR" altLang="en-US" dirty="0" smtClean="0"/>
              <a:t>년 </a:t>
            </a:r>
            <a:r>
              <a:rPr lang="en-US" altLang="ko-KR" dirty="0" smtClean="0"/>
              <a:t>www</a:t>
            </a:r>
            <a:r>
              <a:rPr lang="ko-KR" altLang="en-US" dirty="0" smtClean="0"/>
              <a:t>가 생겨난 이후로</a:t>
            </a:r>
            <a:endParaRPr lang="en-US" altLang="ko-KR" baseline="0" dirty="0" smtClean="0"/>
          </a:p>
          <a:p>
            <a:r>
              <a:rPr lang="en-US" altLang="ko-KR" baseline="0" dirty="0" smtClean="0"/>
              <a:t>2007</a:t>
            </a:r>
            <a:r>
              <a:rPr lang="ko-KR" altLang="en-US" baseline="0" dirty="0" smtClean="0"/>
              <a:t>년 </a:t>
            </a:r>
            <a:r>
              <a:rPr lang="ko-KR" altLang="en-US" baseline="0" dirty="0" err="1" smtClean="0"/>
              <a:t>스마트폰의</a:t>
            </a:r>
            <a:r>
              <a:rPr lang="ko-KR" altLang="en-US" baseline="0" dirty="0" smtClean="0"/>
              <a:t> 보급과 함께 </a:t>
            </a:r>
            <a:r>
              <a:rPr lang="ko-KR" altLang="en-US" baseline="0" dirty="0" err="1" smtClean="0"/>
              <a:t>빅데이터</a:t>
            </a:r>
            <a:r>
              <a:rPr lang="ko-KR" altLang="en-US" baseline="0" dirty="0" smtClean="0"/>
              <a:t> 시대가 열렸습니다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현재 보관되고 있는 전세계의 데이터 </a:t>
            </a:r>
            <a:r>
              <a:rPr lang="en-US" altLang="ko-KR" baseline="0" dirty="0" smtClean="0"/>
              <a:t>90%</a:t>
            </a:r>
            <a:r>
              <a:rPr lang="ko-KR" altLang="en-US" baseline="0" dirty="0" smtClean="0"/>
              <a:t>가 최근 </a:t>
            </a:r>
            <a:r>
              <a:rPr lang="en-US" altLang="ko-KR" baseline="0" dirty="0" smtClean="0"/>
              <a:t>2</a:t>
            </a:r>
            <a:r>
              <a:rPr lang="ko-KR" altLang="en-US" baseline="0" dirty="0" err="1" smtClean="0"/>
              <a:t>년동안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생성된것이고</a:t>
            </a:r>
            <a:endParaRPr lang="en-US" altLang="ko-KR" baseline="0" dirty="0" smtClean="0"/>
          </a:p>
          <a:p>
            <a:endParaRPr lang="en-US" altLang="ko-KR" baseline="0" dirty="0" smtClean="0"/>
          </a:p>
          <a:p>
            <a:r>
              <a:rPr lang="ko-KR" altLang="en-US" dirty="0" smtClean="0"/>
              <a:t>근래 </a:t>
            </a:r>
            <a:r>
              <a:rPr lang="ko-KR" altLang="en-US" dirty="0" err="1" smtClean="0"/>
              <a:t>한사람이</a:t>
            </a:r>
            <a:r>
              <a:rPr lang="ko-KR" altLang="en-US" dirty="0" smtClean="0"/>
              <a:t> 하루에 처리하는 데이터 량이 </a:t>
            </a:r>
            <a:r>
              <a:rPr lang="en-US" altLang="ko-KR" dirty="0" smtClean="0"/>
              <a:t>1500</a:t>
            </a:r>
            <a:r>
              <a:rPr lang="ko-KR" altLang="en-US" dirty="0" smtClean="0"/>
              <a:t>년대 한</a:t>
            </a:r>
            <a:r>
              <a:rPr lang="ko-KR" altLang="en-US" baseline="0" dirty="0" smtClean="0"/>
              <a:t> 사람이 평생 처리한 </a:t>
            </a:r>
            <a:r>
              <a:rPr lang="ko-KR" altLang="en-US" baseline="0" dirty="0" err="1" smtClean="0"/>
              <a:t>데이터량보다</a:t>
            </a:r>
            <a:r>
              <a:rPr lang="ko-KR" altLang="en-US" baseline="0" dirty="0" smtClean="0"/>
              <a:t> 많다는 불편한 진실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err="1" smtClean="0"/>
              <a:t>워랜버핏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: </a:t>
            </a:r>
            <a:r>
              <a:rPr lang="ko-KR" altLang="en-US" baseline="0" dirty="0" smtClean="0"/>
              <a:t>숫자들을 몰고 다니는 </a:t>
            </a:r>
            <a:r>
              <a:rPr lang="ko-KR" altLang="en-US" baseline="0" dirty="0" err="1" smtClean="0"/>
              <a:t>직스</a:t>
            </a:r>
            <a:r>
              <a:rPr lang="en-US" altLang="ko-KR" baseline="0" dirty="0" smtClean="0"/>
              <a:t>(</a:t>
            </a:r>
            <a:r>
              <a:rPr lang="ko-KR" altLang="en-US" baseline="0" dirty="0" smtClean="0"/>
              <a:t>괴짜</a:t>
            </a:r>
            <a:r>
              <a:rPr lang="en-US" altLang="ko-KR" baseline="0" dirty="0" smtClean="0"/>
              <a:t>)</a:t>
            </a:r>
            <a:r>
              <a:rPr lang="ko-KR" altLang="en-US" baseline="0" dirty="0" smtClean="0"/>
              <a:t>들을 </a:t>
            </a:r>
            <a:r>
              <a:rPr lang="ko-KR" altLang="en-US" baseline="0" dirty="0" err="1" smtClean="0"/>
              <a:t>조심할것</a:t>
            </a:r>
            <a:endParaRPr lang="en-US" altLang="ko-KR" baseline="0" dirty="0" smtClean="0"/>
          </a:p>
          <a:p>
            <a:r>
              <a:rPr lang="ko-KR" altLang="en-US" baseline="0" dirty="0" smtClean="0"/>
              <a:t>하지만 그런 것들을 좀더 심각하게 받아드릴 필요가 있겠죠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en-US" altLang="ko-KR" baseline="0" dirty="0" smtClean="0"/>
              <a:t>NYPD</a:t>
            </a:r>
            <a:r>
              <a:rPr lang="ko-KR" altLang="en-US" baseline="0" dirty="0" smtClean="0"/>
              <a:t>는 범죄구역 예측을 위해서 빅데이터 </a:t>
            </a:r>
            <a:r>
              <a:rPr lang="en-US" altLang="ko-KR" baseline="0" dirty="0" smtClean="0"/>
              <a:t>scheme</a:t>
            </a:r>
            <a:r>
              <a:rPr lang="ko-KR" altLang="en-US" baseline="0" dirty="0" smtClean="0"/>
              <a:t>을 사용했고</a:t>
            </a:r>
            <a:endParaRPr lang="en-US" altLang="ko-KR" baseline="0" dirty="0" smtClean="0"/>
          </a:p>
          <a:p>
            <a:r>
              <a:rPr lang="ko-KR" altLang="en-US" baseline="0" dirty="0" smtClean="0"/>
              <a:t>도난 강도 등의 </a:t>
            </a:r>
            <a:r>
              <a:rPr lang="en-US" altLang="ko-KR" baseline="0" dirty="0" smtClean="0"/>
              <a:t>property crime</a:t>
            </a:r>
            <a:r>
              <a:rPr lang="ko-KR" altLang="en-US" baseline="0" dirty="0" smtClean="0"/>
              <a:t>은 </a:t>
            </a:r>
            <a:r>
              <a:rPr lang="en-US" altLang="ko-KR" baseline="0" dirty="0" smtClean="0"/>
              <a:t>12%</a:t>
            </a:r>
            <a:r>
              <a:rPr lang="ko-KR" altLang="en-US" baseline="0" dirty="0" smtClean="0"/>
              <a:t> 감소</a:t>
            </a:r>
            <a:endParaRPr lang="en-US" altLang="ko-KR" baseline="0" dirty="0" smtClean="0"/>
          </a:p>
          <a:p>
            <a:r>
              <a:rPr lang="ko-KR" altLang="en-US" baseline="0" dirty="0" err="1" smtClean="0"/>
              <a:t>빈집털이는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26%</a:t>
            </a:r>
            <a:r>
              <a:rPr lang="ko-KR" altLang="en-US" baseline="0" dirty="0" smtClean="0"/>
              <a:t>감소하였다는 </a:t>
            </a:r>
            <a:r>
              <a:rPr lang="ko-KR" altLang="en-US" baseline="0" dirty="0" err="1" smtClean="0"/>
              <a:t>내용이구요</a:t>
            </a:r>
            <a:endParaRPr lang="en-US" altLang="ko-KR" baseline="0" dirty="0" smtClean="0"/>
          </a:p>
          <a:p>
            <a:r>
              <a:rPr lang="ko-KR" altLang="en-US" baseline="0" dirty="0" smtClean="0"/>
              <a:t>이런 예측모델은 </a:t>
            </a:r>
            <a:r>
              <a:rPr lang="ko-KR" altLang="en-US" baseline="0" dirty="0" err="1" smtClean="0"/>
              <a:t>전미국의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150</a:t>
            </a:r>
            <a:r>
              <a:rPr lang="ko-KR" altLang="en-US" baseline="0" dirty="0" smtClean="0"/>
              <a:t>개 도시에 적용되고 있다는 내용입니다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최초에 지진을 예측하기 위한 알고리즘을 만드는데 사용된 </a:t>
            </a:r>
            <a:r>
              <a:rPr lang="ko-KR" altLang="en-US" baseline="0" dirty="0" err="1" smtClean="0"/>
              <a:t>데이터중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43%</a:t>
            </a:r>
            <a:r>
              <a:rPr lang="ko-KR" altLang="en-US" baseline="0" dirty="0" smtClean="0"/>
              <a:t>는 소셜미디어에서 수집되었다</a:t>
            </a:r>
            <a:endParaRPr lang="en-US" altLang="ko-KR" baseline="0" dirty="0" smtClean="0"/>
          </a:p>
          <a:p>
            <a:endParaRPr lang="en-US" altLang="ko-KR" baseline="0" dirty="0" smtClean="0"/>
          </a:p>
          <a:p>
            <a:r>
              <a:rPr lang="ko-KR" altLang="en-US" baseline="0" dirty="0" err="1" smtClean="0"/>
              <a:t>트위터에서는</a:t>
            </a:r>
            <a:r>
              <a:rPr lang="ko-KR" altLang="en-US" baseline="0" dirty="0" smtClean="0"/>
              <a:t> 분당 </a:t>
            </a:r>
            <a:r>
              <a:rPr lang="en-US" altLang="ko-KR" baseline="0" dirty="0" smtClean="0"/>
              <a:t>10</a:t>
            </a:r>
            <a:r>
              <a:rPr lang="ko-KR" altLang="en-US" baseline="0" dirty="0" smtClean="0"/>
              <a:t>만 트윗이 발생하고 있고</a:t>
            </a:r>
            <a:endParaRPr lang="en-US" altLang="ko-KR" baseline="0" dirty="0" smtClean="0"/>
          </a:p>
          <a:p>
            <a:r>
              <a:rPr lang="ko-KR" altLang="en-US" baseline="0" dirty="0" err="1" smtClean="0"/>
              <a:t>페이스북에서는</a:t>
            </a:r>
            <a:r>
              <a:rPr lang="ko-KR" altLang="en-US" baseline="0" dirty="0" smtClean="0"/>
              <a:t> 분당 </a:t>
            </a:r>
            <a:r>
              <a:rPr lang="en-US" altLang="ko-KR" baseline="0" dirty="0" smtClean="0"/>
              <a:t>65</a:t>
            </a:r>
            <a:r>
              <a:rPr lang="ko-KR" altLang="en-US" baseline="0" dirty="0" err="1" smtClean="0"/>
              <a:t>만번의</a:t>
            </a:r>
            <a:r>
              <a:rPr lang="ko-KR" altLang="en-US" baseline="0" dirty="0" smtClean="0"/>
              <a:t> 공유가 발생하고 있습니다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err="1" smtClean="0"/>
              <a:t>헐리웃의</a:t>
            </a:r>
            <a:r>
              <a:rPr lang="ko-KR" altLang="en-US" baseline="0" dirty="0" smtClean="0"/>
              <a:t> 영화제작사들은 이 모델을 </a:t>
            </a:r>
            <a:r>
              <a:rPr lang="ko-KR" altLang="en-US" baseline="0" dirty="0" err="1" smtClean="0"/>
              <a:t>블록버스터의</a:t>
            </a:r>
            <a:r>
              <a:rPr lang="ko-KR" altLang="en-US" baseline="0" dirty="0" smtClean="0"/>
              <a:t> 수익률을 예측하는데 사용합니다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en-US" altLang="ko-KR" baseline="0" dirty="0" err="1" smtClean="0"/>
              <a:t>Netfix</a:t>
            </a:r>
            <a:r>
              <a:rPr lang="ko-KR" altLang="en-US" baseline="0" dirty="0" smtClean="0"/>
              <a:t>이야기는 건너뛰고</a:t>
            </a:r>
            <a:endParaRPr lang="en-US" altLang="ko-KR" baseline="0" dirty="0" smtClean="0"/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우리는 통신 기기들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증강현실 기기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등등에 </a:t>
            </a:r>
            <a:r>
              <a:rPr lang="ko-KR" altLang="en-US" baseline="0" dirty="0" err="1" smtClean="0"/>
              <a:t>둘러쌓인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유비쿼터스</a:t>
            </a:r>
            <a:r>
              <a:rPr lang="ko-KR" altLang="en-US" baseline="0" dirty="0" smtClean="0"/>
              <a:t> 시대에 살고 있습니다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en-US" altLang="ko-KR" baseline="0" dirty="0" smtClean="0"/>
              <a:t>2020</a:t>
            </a:r>
            <a:r>
              <a:rPr lang="ko-KR" altLang="en-US" baseline="0" dirty="0" smtClean="0"/>
              <a:t>년엔 </a:t>
            </a:r>
            <a:r>
              <a:rPr lang="en-US" altLang="ko-KR" baseline="0" dirty="0" smtClean="0"/>
              <a:t>2009</a:t>
            </a:r>
            <a:r>
              <a:rPr lang="ko-KR" altLang="en-US" baseline="0" dirty="0" smtClean="0"/>
              <a:t>년보다 </a:t>
            </a:r>
            <a:r>
              <a:rPr lang="en-US" altLang="ko-KR" baseline="0" dirty="0" smtClean="0"/>
              <a:t>44</a:t>
            </a:r>
            <a:r>
              <a:rPr lang="ko-KR" altLang="en-US" baseline="0" dirty="0" err="1" smtClean="0"/>
              <a:t>배이상의</a:t>
            </a:r>
            <a:r>
              <a:rPr lang="ko-KR" altLang="en-US" baseline="0" dirty="0" smtClean="0"/>
              <a:t> 데이터가 생산될 것이고</a:t>
            </a:r>
            <a:endParaRPr lang="en-US" altLang="ko-KR" baseline="0" dirty="0" smtClean="0"/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매일 </a:t>
            </a:r>
            <a:r>
              <a:rPr lang="en-US" altLang="ko-KR" baseline="0" dirty="0" smtClean="0"/>
              <a:t>data </a:t>
            </a:r>
            <a:r>
              <a:rPr lang="en-US" altLang="ko-KR" baseline="0" dirty="0" err="1" smtClean="0"/>
              <a:t>moutain</a:t>
            </a:r>
            <a:r>
              <a:rPr lang="ko-KR" altLang="en-US" baseline="0" dirty="0" smtClean="0"/>
              <a:t>은 </a:t>
            </a:r>
            <a:r>
              <a:rPr lang="en-US" altLang="ko-KR" baseline="0" dirty="0" smtClean="0"/>
              <a:t>25</a:t>
            </a:r>
            <a:r>
              <a:rPr lang="ko-KR" altLang="en-US" baseline="0" dirty="0" smtClean="0"/>
              <a:t>억 </a:t>
            </a:r>
            <a:r>
              <a:rPr lang="en-US" altLang="ko-KR" baseline="0" dirty="0" smtClean="0"/>
              <a:t>GB</a:t>
            </a:r>
            <a:r>
              <a:rPr lang="ko-KR" altLang="en-US" baseline="0" dirty="0" smtClean="0"/>
              <a:t>씩 성장하고 있습니다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en-US" altLang="ko-KR" baseline="0" dirty="0" smtClean="0"/>
              <a:t>1</a:t>
            </a:r>
            <a:r>
              <a:rPr lang="ko-KR" altLang="en-US" baseline="0" dirty="0" smtClean="0"/>
              <a:t>비트 </a:t>
            </a:r>
            <a:r>
              <a:rPr lang="en-US" altLang="ko-KR" baseline="0" dirty="0" smtClean="0"/>
              <a:t>8</a:t>
            </a:r>
            <a:r>
              <a:rPr lang="ko-KR" altLang="en-US" baseline="0" dirty="0" smtClean="0"/>
              <a:t>개가 모이면 </a:t>
            </a:r>
            <a:r>
              <a:rPr lang="en-US" altLang="ko-KR" baseline="0" dirty="0" smtClean="0"/>
              <a:t>1</a:t>
            </a:r>
            <a:r>
              <a:rPr lang="ko-KR" altLang="en-US" baseline="0" dirty="0" smtClean="0"/>
              <a:t>바이트가 </a:t>
            </a:r>
            <a:r>
              <a:rPr lang="ko-KR" altLang="en-US" baseline="0" dirty="0" err="1" smtClean="0"/>
              <a:t>되구요</a:t>
            </a:r>
            <a:endParaRPr lang="en-US" altLang="ko-KR" baseline="0" dirty="0" smtClean="0"/>
          </a:p>
          <a:p>
            <a:r>
              <a:rPr lang="ko-KR" altLang="en-US" baseline="0" dirty="0" smtClean="0"/>
              <a:t>그 </a:t>
            </a:r>
            <a:r>
              <a:rPr lang="en-US" altLang="ko-KR" baseline="0" dirty="0" smtClean="0"/>
              <a:t>1</a:t>
            </a:r>
            <a:r>
              <a:rPr lang="ko-KR" altLang="en-US" baseline="0" dirty="0" smtClean="0"/>
              <a:t>바이트 </a:t>
            </a:r>
            <a:r>
              <a:rPr lang="en-US" altLang="ko-KR" baseline="0" dirty="0" smtClean="0"/>
              <a:t>1000</a:t>
            </a:r>
            <a:r>
              <a:rPr lang="ko-KR" altLang="en-US" baseline="0" dirty="0" smtClean="0"/>
              <a:t>개가 모이면 </a:t>
            </a:r>
            <a:r>
              <a:rPr lang="en-US" altLang="ko-KR" baseline="0" dirty="0" smtClean="0"/>
              <a:t>1KB</a:t>
            </a:r>
            <a:r>
              <a:rPr lang="ko-KR" altLang="en-US" baseline="0" dirty="0" smtClean="0"/>
              <a:t>가 됩니다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그 </a:t>
            </a:r>
            <a:r>
              <a:rPr lang="en-US" altLang="ko-KR" baseline="0" dirty="0" smtClean="0"/>
              <a:t>1KB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1000</a:t>
            </a:r>
            <a:r>
              <a:rPr lang="ko-KR" altLang="en-US" baseline="0" dirty="0" smtClean="0"/>
              <a:t>개가 모이면 </a:t>
            </a:r>
            <a:r>
              <a:rPr lang="en-US" altLang="ko-KR" baseline="0" dirty="0" smtClean="0"/>
              <a:t>1MB</a:t>
            </a:r>
            <a:r>
              <a:rPr lang="ko-KR" altLang="en-US" baseline="0" dirty="0" smtClean="0"/>
              <a:t>가 되구요</a:t>
            </a:r>
            <a:endParaRPr lang="en-US" altLang="ko-KR" baseline="0" dirty="0" smtClean="0"/>
          </a:p>
          <a:p>
            <a:r>
              <a:rPr lang="ko-KR" altLang="en-US" baseline="0" dirty="0" smtClean="0"/>
              <a:t>과거에 많이 쓰던 </a:t>
            </a:r>
            <a:r>
              <a:rPr lang="en-US" altLang="ko-KR" baseline="0" dirty="0" smtClean="0"/>
              <a:t>3.5</a:t>
            </a:r>
            <a:r>
              <a:rPr lang="ko-KR" altLang="en-US" baseline="0" dirty="0" smtClean="0"/>
              <a:t>인치 플로피 디스크는 </a:t>
            </a:r>
            <a:r>
              <a:rPr lang="en-US" altLang="ko-KR" baseline="0" dirty="0" smtClean="0"/>
              <a:t>1.4MB</a:t>
            </a:r>
            <a:r>
              <a:rPr lang="ko-KR" altLang="en-US" baseline="0" dirty="0" smtClean="0"/>
              <a:t>였죠</a:t>
            </a:r>
            <a:endParaRPr lang="en-US" altLang="ko-KR" baseline="0" dirty="0" smtClean="0"/>
          </a:p>
          <a:p>
            <a:r>
              <a:rPr lang="ko-KR" altLang="en-US" baseline="0" dirty="0" smtClean="0"/>
              <a:t>하지만 지금은 </a:t>
            </a:r>
            <a:r>
              <a:rPr lang="ko-KR" altLang="en-US" baseline="0" dirty="0" err="1" smtClean="0"/>
              <a:t>아이폰으로</a:t>
            </a:r>
            <a:r>
              <a:rPr lang="ko-KR" altLang="en-US" baseline="0" dirty="0" smtClean="0"/>
              <a:t> 촬영하는 사진 </a:t>
            </a:r>
            <a:r>
              <a:rPr lang="ko-KR" altLang="en-US" baseline="0" dirty="0" err="1" smtClean="0"/>
              <a:t>한장의</a:t>
            </a:r>
            <a:r>
              <a:rPr lang="ko-KR" altLang="en-US" baseline="0" dirty="0" smtClean="0"/>
              <a:t> 크기가 </a:t>
            </a:r>
            <a:r>
              <a:rPr lang="en-US" altLang="ko-KR" baseline="0" dirty="0" smtClean="0"/>
              <a:t>3.5MB</a:t>
            </a:r>
            <a:r>
              <a:rPr lang="ko-KR" altLang="en-US" baseline="0" dirty="0" err="1" smtClean="0"/>
              <a:t>이구요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en-US" altLang="ko-KR" baseline="0" dirty="0" smtClean="0"/>
              <a:t>1MB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1000</a:t>
            </a:r>
            <a:r>
              <a:rPr lang="ko-KR" altLang="en-US" baseline="0" dirty="0" smtClean="0"/>
              <a:t>개가 모이면 </a:t>
            </a:r>
            <a:r>
              <a:rPr lang="en-US" altLang="ko-KR" baseline="0" dirty="0" smtClean="0"/>
              <a:t>1GB</a:t>
            </a:r>
            <a:r>
              <a:rPr lang="ko-KR" altLang="en-US" baseline="0" dirty="0" smtClean="0"/>
              <a:t>가 되는데 </a:t>
            </a:r>
            <a:r>
              <a:rPr lang="en-US" altLang="ko-KR" baseline="0" dirty="0" smtClean="0"/>
              <a:t>1GB</a:t>
            </a:r>
            <a:r>
              <a:rPr lang="ko-KR" altLang="en-US" baseline="0" dirty="0" smtClean="0"/>
              <a:t>짜리 </a:t>
            </a:r>
            <a:r>
              <a:rPr lang="en-US" altLang="ko-KR" baseline="0" dirty="0" smtClean="0"/>
              <a:t>USB</a:t>
            </a:r>
            <a:r>
              <a:rPr lang="ko-KR" altLang="en-US" baseline="0" dirty="0" smtClean="0"/>
              <a:t>메모리의 가격은 </a:t>
            </a:r>
            <a:r>
              <a:rPr lang="en-US" altLang="ko-KR" baseline="0" dirty="0" smtClean="0"/>
              <a:t>2</a:t>
            </a:r>
            <a:r>
              <a:rPr lang="ko-KR" altLang="en-US" baseline="0" dirty="0" smtClean="0"/>
              <a:t>천원 밖에 </a:t>
            </a:r>
            <a:r>
              <a:rPr lang="ko-KR" altLang="en-US" baseline="0" dirty="0" err="1" smtClean="0"/>
              <a:t>안하죠</a:t>
            </a:r>
            <a:endParaRPr lang="en-US" altLang="ko-KR" baseline="0" dirty="0" smtClean="0"/>
          </a:p>
          <a:p>
            <a:r>
              <a:rPr lang="en-US" altLang="ko-KR" baseline="0" dirty="0" smtClean="0"/>
              <a:t>1GB 1000</a:t>
            </a:r>
            <a:r>
              <a:rPr lang="ko-KR" altLang="en-US" baseline="0" dirty="0" smtClean="0"/>
              <a:t>개가 모이면 </a:t>
            </a:r>
            <a:r>
              <a:rPr lang="en-US" altLang="ko-KR" baseline="0" dirty="0" smtClean="0"/>
              <a:t>1TB</a:t>
            </a:r>
            <a:r>
              <a:rPr lang="ko-KR" altLang="en-US" baseline="0" dirty="0" smtClean="0"/>
              <a:t>가 되는데 </a:t>
            </a:r>
            <a:r>
              <a:rPr lang="en-US" altLang="ko-KR" baseline="0" dirty="0" smtClean="0"/>
              <a:t>1TB</a:t>
            </a:r>
            <a:r>
              <a:rPr lang="ko-KR" altLang="en-US" baseline="0" dirty="0" smtClean="0"/>
              <a:t>하드디스크는 </a:t>
            </a:r>
            <a:r>
              <a:rPr lang="en-US" altLang="ko-KR" baseline="0" dirty="0" smtClean="0"/>
              <a:t>10</a:t>
            </a:r>
            <a:r>
              <a:rPr lang="ko-KR" altLang="en-US" baseline="0" dirty="0" smtClean="0"/>
              <a:t>만원 정도 </a:t>
            </a:r>
            <a:r>
              <a:rPr lang="ko-KR" altLang="en-US" baseline="0" dirty="0" err="1" smtClean="0"/>
              <a:t>이구요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약 </a:t>
            </a:r>
            <a:r>
              <a:rPr lang="en-US" altLang="ko-KR" baseline="0" dirty="0" smtClean="0"/>
              <a:t>33</a:t>
            </a:r>
            <a:r>
              <a:rPr lang="ko-KR" altLang="en-US" baseline="0" dirty="0" smtClean="0"/>
              <a:t>만 </a:t>
            </a:r>
            <a:r>
              <a:rPr lang="en-US" altLang="ko-KR" baseline="0" dirty="0" smtClean="0"/>
              <a:t>3</a:t>
            </a:r>
            <a:r>
              <a:rPr lang="ko-KR" altLang="en-US" baseline="0" dirty="0" err="1" smtClean="0"/>
              <a:t>천개의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mp3</a:t>
            </a:r>
            <a:r>
              <a:rPr lang="ko-KR" altLang="en-US" baseline="0" dirty="0" smtClean="0"/>
              <a:t>음악파일을 저장할 수 있는 용량입니다</a:t>
            </a:r>
            <a:endParaRPr lang="en-US" altLang="ko-KR" baseline="0" dirty="0" smtClean="0"/>
          </a:p>
          <a:p>
            <a:endParaRPr lang="en-US" altLang="ko-KR" baseline="0" dirty="0" smtClean="0"/>
          </a:p>
          <a:p>
            <a:r>
              <a:rPr lang="en-US" altLang="ko-KR" baseline="0" dirty="0" smtClean="0"/>
              <a:t>1TB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1000</a:t>
            </a:r>
            <a:r>
              <a:rPr lang="ko-KR" altLang="en-US" baseline="0" dirty="0" smtClean="0"/>
              <a:t>개가 모이면 </a:t>
            </a:r>
            <a:r>
              <a:rPr lang="en-US" altLang="ko-KR" baseline="0" dirty="0" smtClean="0"/>
              <a:t>1PB</a:t>
            </a:r>
            <a:r>
              <a:rPr lang="ko-KR" altLang="en-US" baseline="0" dirty="0" smtClean="0"/>
              <a:t>가 되는데요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영화 </a:t>
            </a:r>
            <a:r>
              <a:rPr lang="ko-KR" altLang="en-US" baseline="0" dirty="0" err="1" smtClean="0"/>
              <a:t>아바타에</a:t>
            </a:r>
            <a:r>
              <a:rPr lang="ko-KR" altLang="en-US" baseline="0" dirty="0" smtClean="0"/>
              <a:t> 적용된 </a:t>
            </a:r>
            <a:r>
              <a:rPr lang="en-US" altLang="ko-KR" baseline="0" dirty="0" smtClean="0"/>
              <a:t>CG</a:t>
            </a:r>
            <a:r>
              <a:rPr lang="ko-KR" altLang="en-US" baseline="0" dirty="0" smtClean="0"/>
              <a:t>효과를 저장할 수 있는 용량입니다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en-US" altLang="ko-KR" baseline="0" dirty="0" smtClean="0"/>
              <a:t>1PB 1000</a:t>
            </a:r>
            <a:r>
              <a:rPr lang="ko-KR" altLang="en-US" baseline="0" dirty="0" smtClean="0"/>
              <a:t>개가 모이면 </a:t>
            </a:r>
            <a:r>
              <a:rPr lang="en-US" altLang="ko-KR" baseline="0" dirty="0" smtClean="0"/>
              <a:t>1EB</a:t>
            </a:r>
            <a:r>
              <a:rPr lang="ko-KR" altLang="en-US" baseline="0" dirty="0" smtClean="0"/>
              <a:t>가 되는데요</a:t>
            </a:r>
            <a:endParaRPr lang="en-US" altLang="ko-KR" baseline="0" dirty="0" smtClean="0"/>
          </a:p>
          <a:p>
            <a:r>
              <a:rPr lang="en-US" altLang="ko-KR" baseline="0" dirty="0" smtClean="0"/>
              <a:t>2013</a:t>
            </a:r>
            <a:r>
              <a:rPr lang="ko-KR" altLang="en-US" baseline="0" dirty="0" smtClean="0"/>
              <a:t>년을 기준으로 인류의 모든 지식은 약 </a:t>
            </a:r>
            <a:r>
              <a:rPr lang="en-US" altLang="ko-KR" baseline="0" dirty="0" smtClean="0"/>
              <a:t>12EB</a:t>
            </a:r>
            <a:r>
              <a:rPr lang="ko-KR" altLang="en-US" baseline="0" dirty="0" smtClean="0"/>
              <a:t>정도가 된다고 하네요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그럼 더 곱해볼까요</a:t>
            </a:r>
            <a:r>
              <a:rPr lang="en-US" altLang="ko-KR" baseline="0" dirty="0" smtClean="0"/>
              <a:t>? 1EB</a:t>
            </a:r>
            <a:r>
              <a:rPr lang="ko-KR" altLang="en-US" baseline="0" dirty="0" smtClean="0"/>
              <a:t>에 </a:t>
            </a:r>
            <a:r>
              <a:rPr lang="en-US" altLang="ko-KR" baseline="0" dirty="0" smtClean="0"/>
              <a:t>1000</a:t>
            </a:r>
            <a:r>
              <a:rPr lang="ko-KR" altLang="en-US" baseline="0" dirty="0" smtClean="0"/>
              <a:t>을 곱하면 </a:t>
            </a:r>
            <a:r>
              <a:rPr lang="en-US" altLang="ko-KR" baseline="0" dirty="0" smtClean="0"/>
              <a:t>1ZB</a:t>
            </a:r>
            <a:r>
              <a:rPr lang="ko-KR" altLang="en-US" baseline="0" dirty="0" err="1" smtClean="0"/>
              <a:t>이구요</a:t>
            </a:r>
            <a:endParaRPr lang="en-US" altLang="ko-KR" baseline="0" dirty="0" smtClean="0"/>
          </a:p>
          <a:p>
            <a:r>
              <a:rPr lang="en-US" altLang="ko-KR" baseline="0" dirty="0" smtClean="0"/>
              <a:t>1ZB</a:t>
            </a:r>
            <a:r>
              <a:rPr lang="ko-KR" altLang="en-US" baseline="0" dirty="0" smtClean="0"/>
              <a:t>를 저장하기 위한 하드디스크는 아마도 남극대륙만 </a:t>
            </a:r>
            <a:r>
              <a:rPr lang="ko-KR" altLang="en-US" baseline="0" dirty="0" err="1" smtClean="0"/>
              <a:t>할것이라는</a:t>
            </a:r>
            <a:r>
              <a:rPr lang="ko-KR" altLang="en-US" baseline="0" dirty="0" smtClean="0"/>
              <a:t> 예측입니다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en-US" altLang="ko-KR" baseline="0" dirty="0" smtClean="0"/>
              <a:t>Information</a:t>
            </a:r>
            <a:r>
              <a:rPr lang="ko-KR" altLang="en-US" baseline="0" dirty="0" smtClean="0"/>
              <a:t>은 </a:t>
            </a:r>
            <a:r>
              <a:rPr lang="en-US" altLang="ko-KR" baseline="0" dirty="0" smtClean="0"/>
              <a:t>21</a:t>
            </a:r>
            <a:r>
              <a:rPr lang="ko-KR" altLang="en-US" baseline="0" dirty="0" smtClean="0"/>
              <a:t>세기의 </a:t>
            </a:r>
            <a:r>
              <a:rPr lang="en-US" altLang="ko-KR" baseline="0" dirty="0" smtClean="0"/>
              <a:t>oil</a:t>
            </a:r>
            <a:r>
              <a:rPr lang="ko-KR" altLang="en-US" baseline="0" dirty="0" smtClean="0"/>
              <a:t>이 될꺼고 분석은 그 </a:t>
            </a:r>
            <a:r>
              <a:rPr lang="en-US" altLang="ko-KR" baseline="0" dirty="0" smtClean="0"/>
              <a:t>oil</a:t>
            </a:r>
            <a:r>
              <a:rPr lang="ko-KR" altLang="en-US" baseline="0" dirty="0" smtClean="0"/>
              <a:t>을 연소하는 엔진이 될것이다 라는 말로 끝을 맺고 있네요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FBCD24-FD72-452C-8969-09628A5F2BDD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원래는 바느질 가게를 운영하던 분</a:t>
            </a:r>
            <a:endParaRPr lang="en-US" altLang="ko-KR" dirty="0" smtClean="0"/>
          </a:p>
          <a:p>
            <a:r>
              <a:rPr lang="ko-KR" altLang="en-US" dirty="0" smtClean="0"/>
              <a:t>중세는 이것 저것 다재 다능한 분들이 </a:t>
            </a:r>
            <a:r>
              <a:rPr lang="ko-KR" altLang="en-US" dirty="0" err="1" smtClean="0"/>
              <a:t>많았던듯</a:t>
            </a:r>
            <a:r>
              <a:rPr lang="en-US" altLang="ko-KR" dirty="0" smtClean="0"/>
              <a:t>…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인구 통계는 과거나 지금이나 쉽지 않은 일</a:t>
            </a:r>
            <a:endParaRPr lang="en-US" altLang="ko-KR" dirty="0" smtClean="0"/>
          </a:p>
          <a:p>
            <a:r>
              <a:rPr lang="ko-KR" altLang="en-US" dirty="0" smtClean="0"/>
              <a:t>로마시대에는 </a:t>
            </a:r>
            <a:r>
              <a:rPr lang="en-US" altLang="ko-KR" dirty="0" smtClean="0"/>
              <a:t>5</a:t>
            </a:r>
            <a:r>
              <a:rPr lang="ko-KR" altLang="en-US" dirty="0" smtClean="0"/>
              <a:t>년마다 한번씩 인구 통계를 작성했다는 기록이 있고</a:t>
            </a:r>
            <a:endParaRPr lang="en-US" altLang="ko-KR" dirty="0" smtClean="0"/>
          </a:p>
          <a:p>
            <a:r>
              <a:rPr lang="ko-KR" altLang="en-US" dirty="0" smtClean="0"/>
              <a:t>미국도 </a:t>
            </a:r>
            <a:r>
              <a:rPr lang="en-US" altLang="ko-KR" dirty="0" smtClean="0"/>
              <a:t>10</a:t>
            </a:r>
            <a:r>
              <a:rPr lang="ko-KR" altLang="en-US" dirty="0" smtClean="0"/>
              <a:t>년마다 한번씩 인구</a:t>
            </a:r>
            <a:r>
              <a:rPr lang="ko-KR" altLang="en-US" baseline="0" dirty="0" smtClean="0"/>
              <a:t> 통계를 하도록 헌법에 명시되어 있음</a:t>
            </a:r>
            <a:endParaRPr lang="en-US" altLang="ko-KR" baseline="0" dirty="0" smtClean="0"/>
          </a:p>
          <a:p>
            <a:endParaRPr lang="en-US" altLang="ko-KR" baseline="0" dirty="0" smtClean="0"/>
          </a:p>
          <a:p>
            <a:r>
              <a:rPr lang="ko-KR" altLang="en-US" dirty="0" smtClean="0"/>
              <a:t>한정된 수의 데이터만 분석하는</a:t>
            </a:r>
            <a:r>
              <a:rPr lang="ko-KR" altLang="en-US" baseline="0" dirty="0" smtClean="0"/>
              <a:t> 것은 자칫 샘플링 집단의 작은 오류를 증폭시켜 오히려 정확도를 떨어뜨릴 가능성이 큼</a:t>
            </a:r>
            <a:endParaRPr lang="en-US" altLang="ko-KR" dirty="0" smtClean="0"/>
          </a:p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FBCD24-FD72-452C-8969-09628A5F2BDD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0108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 smtClean="0"/>
              <a:t>그래서 무작위로 </a:t>
            </a:r>
            <a:r>
              <a:rPr lang="ko-KR" altLang="en-US" baseline="0" dirty="0" err="1" smtClean="0"/>
              <a:t>여러곳에서</a:t>
            </a:r>
            <a:r>
              <a:rPr lang="ko-KR" altLang="en-US" baseline="0" dirty="0" smtClean="0"/>
              <a:t> 샘플링 합니다</a:t>
            </a:r>
            <a:r>
              <a:rPr lang="en-US" altLang="ko-KR" baseline="0" dirty="0" smtClean="0"/>
              <a:t>.</a:t>
            </a:r>
            <a:endParaRPr lang="en-US" altLang="ko-KR" baseline="0" dirty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aseline="0" dirty="0" smtClean="0"/>
              <a:t>정확도는 높아지고 위험은 감소하겠죠</a:t>
            </a:r>
            <a:r>
              <a:rPr lang="en-US" altLang="ko-KR" baseline="0" dirty="0" smtClean="0"/>
              <a:t>?</a:t>
            </a:r>
          </a:p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FBCD24-FD72-452C-8969-09628A5F2BDD}" type="slidenum">
              <a:rPr lang="ko-KR" altLang="en-US" smtClean="0"/>
              <a:pPr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27678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하지만 사실상 행위 자체가 디지털 데이터화 되지 않기 때문에</a:t>
            </a:r>
            <a:endParaRPr lang="en-US" altLang="ko-KR" dirty="0" smtClean="0"/>
          </a:p>
          <a:p>
            <a:r>
              <a:rPr lang="ko-KR" altLang="en-US" dirty="0" err="1" smtClean="0"/>
              <a:t>인구통계등은</a:t>
            </a:r>
            <a:r>
              <a:rPr lang="ko-KR" altLang="en-US" dirty="0" smtClean="0"/>
              <a:t> 아직까지 </a:t>
            </a:r>
            <a:r>
              <a:rPr lang="ko-KR" altLang="en-US" dirty="0" err="1" smtClean="0"/>
              <a:t>어려운것이</a:t>
            </a:r>
            <a:r>
              <a:rPr lang="ko-KR" altLang="en-US" dirty="0" smtClean="0"/>
              <a:t> 사실</a:t>
            </a:r>
            <a:endParaRPr lang="en-US" altLang="ko-KR" dirty="0" smtClean="0"/>
          </a:p>
          <a:p>
            <a:r>
              <a:rPr lang="ko-KR" altLang="en-US" dirty="0" smtClean="0"/>
              <a:t>하지만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간접적으로 인구를 빠르게 추정할 수 있는 방법이 분명히 </a:t>
            </a:r>
            <a:r>
              <a:rPr lang="ko-KR" altLang="en-US" baseline="0" dirty="0" err="1" smtClean="0"/>
              <a:t>있을것</a:t>
            </a:r>
            <a:r>
              <a:rPr lang="en-US" altLang="ko-KR" baseline="0" dirty="0" smtClean="0"/>
              <a:t>!</a:t>
            </a:r>
          </a:p>
          <a:p>
            <a:endParaRPr lang="en-US" altLang="ko-KR" baseline="0" dirty="0" smtClean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바닷가 </a:t>
            </a:r>
            <a:r>
              <a:rPr lang="ko-KR" altLang="en-US" dirty="0" err="1" smtClean="0"/>
              <a:t>모레알</a:t>
            </a:r>
            <a:r>
              <a:rPr lang="ko-KR" altLang="en-US" dirty="0" smtClean="0"/>
              <a:t> 세기를 상상해 봐도 재미 있을</a:t>
            </a:r>
            <a:r>
              <a:rPr lang="ko-KR" altLang="en-US" baseline="0" dirty="0" smtClean="0"/>
              <a:t> 거에요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FBCD24-FD72-452C-8969-09628A5F2BDD}" type="slidenum">
              <a:rPr lang="ko-KR" altLang="en-US" smtClean="0"/>
              <a:pPr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0760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 smtClean="0"/>
              <a:t>1993</a:t>
            </a:r>
            <a:r>
              <a:rPr lang="ko-KR" altLang="en-US" dirty="0" smtClean="0"/>
              <a:t>년 </a:t>
            </a:r>
            <a:r>
              <a:rPr lang="en-US" altLang="ko-KR" dirty="0" smtClean="0"/>
              <a:t>www</a:t>
            </a:r>
            <a:r>
              <a:rPr lang="ko-KR" altLang="en-US" dirty="0" smtClean="0"/>
              <a:t>가 생겨난 이후로</a:t>
            </a:r>
            <a:endParaRPr lang="en-US" altLang="ko-KR" baseline="0" dirty="0" smtClean="0"/>
          </a:p>
          <a:p>
            <a:r>
              <a:rPr lang="en-US" altLang="ko-KR" baseline="0" dirty="0" smtClean="0"/>
              <a:t>2007</a:t>
            </a:r>
            <a:r>
              <a:rPr lang="ko-KR" altLang="en-US" baseline="0" dirty="0" smtClean="0"/>
              <a:t>년 </a:t>
            </a:r>
            <a:r>
              <a:rPr lang="ko-KR" altLang="en-US" baseline="0" dirty="0" err="1" smtClean="0"/>
              <a:t>스마트폰의</a:t>
            </a:r>
            <a:r>
              <a:rPr lang="ko-KR" altLang="en-US" baseline="0" dirty="0" smtClean="0"/>
              <a:t> 보급과 함께 </a:t>
            </a:r>
            <a:r>
              <a:rPr lang="ko-KR" altLang="en-US" baseline="0" dirty="0" err="1" smtClean="0"/>
              <a:t>빅데이터</a:t>
            </a:r>
            <a:r>
              <a:rPr lang="ko-KR" altLang="en-US" baseline="0" dirty="0" smtClean="0"/>
              <a:t> 시대가 열렸습니다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현재 보관되고 있는 전세계의 데이터 </a:t>
            </a:r>
            <a:r>
              <a:rPr lang="en-US" altLang="ko-KR" baseline="0" dirty="0" smtClean="0"/>
              <a:t>90%</a:t>
            </a:r>
            <a:r>
              <a:rPr lang="ko-KR" altLang="en-US" baseline="0" dirty="0" smtClean="0"/>
              <a:t>가 최근 </a:t>
            </a:r>
            <a:r>
              <a:rPr lang="en-US" altLang="ko-KR" baseline="0" dirty="0" smtClean="0"/>
              <a:t>2</a:t>
            </a:r>
            <a:r>
              <a:rPr lang="ko-KR" altLang="en-US" baseline="0" dirty="0" err="1" smtClean="0"/>
              <a:t>년동안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생성된것이고</a:t>
            </a:r>
            <a:endParaRPr lang="en-US" altLang="ko-KR" baseline="0" dirty="0" smtClean="0"/>
          </a:p>
          <a:p>
            <a:endParaRPr lang="en-US" altLang="ko-KR" baseline="0" dirty="0" smtClean="0"/>
          </a:p>
          <a:p>
            <a:r>
              <a:rPr lang="ko-KR" altLang="en-US" dirty="0" smtClean="0"/>
              <a:t>근래 </a:t>
            </a:r>
            <a:r>
              <a:rPr lang="ko-KR" altLang="en-US" dirty="0" err="1" smtClean="0"/>
              <a:t>한사람이</a:t>
            </a:r>
            <a:r>
              <a:rPr lang="ko-KR" altLang="en-US" dirty="0" smtClean="0"/>
              <a:t> 하루에 처리하는 데이터 량이 </a:t>
            </a:r>
            <a:r>
              <a:rPr lang="en-US" altLang="ko-KR" dirty="0" smtClean="0"/>
              <a:t>1500</a:t>
            </a:r>
            <a:r>
              <a:rPr lang="ko-KR" altLang="en-US" dirty="0" smtClean="0"/>
              <a:t>년대 한</a:t>
            </a:r>
            <a:r>
              <a:rPr lang="ko-KR" altLang="en-US" baseline="0" dirty="0" smtClean="0"/>
              <a:t> 사람이 평생 처리한 </a:t>
            </a:r>
            <a:r>
              <a:rPr lang="ko-KR" altLang="en-US" baseline="0" dirty="0" err="1" smtClean="0"/>
              <a:t>데이터량보다</a:t>
            </a:r>
            <a:r>
              <a:rPr lang="ko-KR" altLang="en-US" baseline="0" dirty="0" smtClean="0"/>
              <a:t> 많다는 불편한 진실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err="1" smtClean="0"/>
              <a:t>워랜버핏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: </a:t>
            </a:r>
            <a:r>
              <a:rPr lang="ko-KR" altLang="en-US" baseline="0" dirty="0" smtClean="0"/>
              <a:t>숫자들을 몰고 다니는 </a:t>
            </a:r>
            <a:r>
              <a:rPr lang="ko-KR" altLang="en-US" baseline="0" dirty="0" err="1" smtClean="0"/>
              <a:t>직스</a:t>
            </a:r>
            <a:r>
              <a:rPr lang="en-US" altLang="ko-KR" baseline="0" dirty="0" smtClean="0"/>
              <a:t>(</a:t>
            </a:r>
            <a:r>
              <a:rPr lang="ko-KR" altLang="en-US" baseline="0" dirty="0" smtClean="0"/>
              <a:t>괴짜</a:t>
            </a:r>
            <a:r>
              <a:rPr lang="en-US" altLang="ko-KR" baseline="0" dirty="0" smtClean="0"/>
              <a:t>)</a:t>
            </a:r>
            <a:r>
              <a:rPr lang="ko-KR" altLang="en-US" baseline="0" dirty="0" smtClean="0"/>
              <a:t>들을 </a:t>
            </a:r>
            <a:r>
              <a:rPr lang="ko-KR" altLang="en-US" baseline="0" dirty="0" err="1" smtClean="0"/>
              <a:t>조심할것</a:t>
            </a:r>
            <a:endParaRPr lang="en-US" altLang="ko-KR" baseline="0" dirty="0" smtClean="0"/>
          </a:p>
          <a:p>
            <a:r>
              <a:rPr lang="ko-KR" altLang="en-US" baseline="0" dirty="0" smtClean="0"/>
              <a:t>하지만 그런 것들을 좀더 심각하게 받아드릴 필요가 있겠죠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en-US" altLang="ko-KR" baseline="0" dirty="0" smtClean="0"/>
              <a:t>NYPD</a:t>
            </a:r>
            <a:r>
              <a:rPr lang="ko-KR" altLang="en-US" baseline="0" dirty="0" smtClean="0"/>
              <a:t>는 범죄구역 예측을 위해서 빅데이터 </a:t>
            </a:r>
            <a:r>
              <a:rPr lang="en-US" altLang="ko-KR" baseline="0" dirty="0" smtClean="0"/>
              <a:t>scheme</a:t>
            </a:r>
            <a:r>
              <a:rPr lang="ko-KR" altLang="en-US" baseline="0" dirty="0" smtClean="0"/>
              <a:t>을 사용했고</a:t>
            </a:r>
            <a:endParaRPr lang="en-US" altLang="ko-KR" baseline="0" dirty="0" smtClean="0"/>
          </a:p>
          <a:p>
            <a:r>
              <a:rPr lang="ko-KR" altLang="en-US" baseline="0" dirty="0" smtClean="0"/>
              <a:t>도난 강도 등의 </a:t>
            </a:r>
            <a:r>
              <a:rPr lang="en-US" altLang="ko-KR" baseline="0" dirty="0" smtClean="0"/>
              <a:t>property crime</a:t>
            </a:r>
            <a:r>
              <a:rPr lang="ko-KR" altLang="en-US" baseline="0" dirty="0" smtClean="0"/>
              <a:t>은 </a:t>
            </a:r>
            <a:r>
              <a:rPr lang="en-US" altLang="ko-KR" baseline="0" dirty="0" smtClean="0"/>
              <a:t>12%</a:t>
            </a:r>
            <a:r>
              <a:rPr lang="ko-KR" altLang="en-US" baseline="0" dirty="0" smtClean="0"/>
              <a:t> 감소</a:t>
            </a:r>
            <a:endParaRPr lang="en-US" altLang="ko-KR" baseline="0" dirty="0" smtClean="0"/>
          </a:p>
          <a:p>
            <a:r>
              <a:rPr lang="ko-KR" altLang="en-US" baseline="0" dirty="0" err="1" smtClean="0"/>
              <a:t>빈집털이는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26%</a:t>
            </a:r>
            <a:r>
              <a:rPr lang="ko-KR" altLang="en-US" baseline="0" dirty="0" smtClean="0"/>
              <a:t>감소하였다는 </a:t>
            </a:r>
            <a:r>
              <a:rPr lang="ko-KR" altLang="en-US" baseline="0" dirty="0" err="1" smtClean="0"/>
              <a:t>내용이구요</a:t>
            </a:r>
            <a:endParaRPr lang="en-US" altLang="ko-KR" baseline="0" dirty="0" smtClean="0"/>
          </a:p>
          <a:p>
            <a:r>
              <a:rPr lang="ko-KR" altLang="en-US" baseline="0" dirty="0" smtClean="0"/>
              <a:t>이런 예측모델은 </a:t>
            </a:r>
            <a:r>
              <a:rPr lang="ko-KR" altLang="en-US" baseline="0" dirty="0" err="1" smtClean="0"/>
              <a:t>전미국의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150</a:t>
            </a:r>
            <a:r>
              <a:rPr lang="ko-KR" altLang="en-US" baseline="0" dirty="0" smtClean="0"/>
              <a:t>개 도시에 적용되고 있다는 내용입니다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최초에 지진을 예측하기 위한 알고리즘을 만드는데 사용된 </a:t>
            </a:r>
            <a:r>
              <a:rPr lang="ko-KR" altLang="en-US" baseline="0" dirty="0" err="1" smtClean="0"/>
              <a:t>데이터중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43%</a:t>
            </a:r>
            <a:r>
              <a:rPr lang="ko-KR" altLang="en-US" baseline="0" dirty="0" smtClean="0"/>
              <a:t>는 </a:t>
            </a:r>
            <a:r>
              <a:rPr lang="ko-KR" altLang="en-US" baseline="0" dirty="0" err="1" smtClean="0"/>
              <a:t>소셜미디어에서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수집되었다구</a:t>
            </a:r>
            <a:r>
              <a:rPr lang="ko-KR" altLang="en-US" baseline="0" dirty="0" smtClean="0"/>
              <a:t> 하구요</a:t>
            </a:r>
            <a:endParaRPr lang="en-US" altLang="ko-KR" baseline="0" dirty="0" smtClean="0"/>
          </a:p>
          <a:p>
            <a:endParaRPr lang="en-US" altLang="ko-KR" baseline="0" dirty="0" smtClean="0"/>
          </a:p>
          <a:p>
            <a:r>
              <a:rPr lang="ko-KR" altLang="en-US" baseline="0" dirty="0" err="1" smtClean="0"/>
              <a:t>트위터에서는</a:t>
            </a:r>
            <a:r>
              <a:rPr lang="ko-KR" altLang="en-US" baseline="0" dirty="0" smtClean="0"/>
              <a:t> 분당 </a:t>
            </a:r>
            <a:r>
              <a:rPr lang="en-US" altLang="ko-KR" baseline="0" dirty="0" smtClean="0"/>
              <a:t>10</a:t>
            </a:r>
            <a:r>
              <a:rPr lang="ko-KR" altLang="en-US" baseline="0" dirty="0" smtClean="0"/>
              <a:t>만 트윗이 발생하고 있고</a:t>
            </a:r>
            <a:endParaRPr lang="en-US" altLang="ko-KR" baseline="0" dirty="0" smtClean="0"/>
          </a:p>
          <a:p>
            <a:r>
              <a:rPr lang="ko-KR" altLang="en-US" baseline="0" dirty="0" err="1" smtClean="0"/>
              <a:t>페이스북에서는</a:t>
            </a:r>
            <a:r>
              <a:rPr lang="ko-KR" altLang="en-US" baseline="0" dirty="0" smtClean="0"/>
              <a:t> 분당 </a:t>
            </a:r>
            <a:r>
              <a:rPr lang="en-US" altLang="ko-KR" baseline="0" dirty="0" smtClean="0"/>
              <a:t>65</a:t>
            </a:r>
            <a:r>
              <a:rPr lang="ko-KR" altLang="en-US" baseline="0" dirty="0" err="1" smtClean="0"/>
              <a:t>만번의</a:t>
            </a:r>
            <a:r>
              <a:rPr lang="ko-KR" altLang="en-US" baseline="0" dirty="0" smtClean="0"/>
              <a:t> 공유가 발생하고 있습니다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err="1" smtClean="0"/>
              <a:t>헐리웃의</a:t>
            </a:r>
            <a:r>
              <a:rPr lang="ko-KR" altLang="en-US" baseline="0" dirty="0" smtClean="0"/>
              <a:t> 영화제작사들은 이 모델을 </a:t>
            </a:r>
            <a:r>
              <a:rPr lang="ko-KR" altLang="en-US" baseline="0" dirty="0" err="1" smtClean="0"/>
              <a:t>블록버스터의</a:t>
            </a:r>
            <a:r>
              <a:rPr lang="ko-KR" altLang="en-US" baseline="0" dirty="0" smtClean="0"/>
              <a:t> 수익률을 예측하는데 사용합니다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en-US" altLang="ko-KR" baseline="0" dirty="0" err="1" smtClean="0"/>
              <a:t>Netfix</a:t>
            </a:r>
            <a:r>
              <a:rPr lang="ko-KR" altLang="en-US" baseline="0" dirty="0" smtClean="0"/>
              <a:t>이야기는 건너뛰고</a:t>
            </a:r>
            <a:endParaRPr lang="en-US" altLang="ko-KR" baseline="0" dirty="0" smtClean="0"/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우리는 통신 기기들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증강현실 기기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등등에 </a:t>
            </a:r>
            <a:r>
              <a:rPr lang="ko-KR" altLang="en-US" baseline="0" dirty="0" err="1" smtClean="0"/>
              <a:t>둘러쌓인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유비쿼터스</a:t>
            </a:r>
            <a:r>
              <a:rPr lang="ko-KR" altLang="en-US" baseline="0" dirty="0" smtClean="0"/>
              <a:t> 시대에 살고 있습니다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en-US" altLang="ko-KR" baseline="0" dirty="0" smtClean="0"/>
              <a:t>2020</a:t>
            </a:r>
            <a:r>
              <a:rPr lang="ko-KR" altLang="en-US" baseline="0" dirty="0" smtClean="0"/>
              <a:t>년엔 </a:t>
            </a:r>
            <a:r>
              <a:rPr lang="en-US" altLang="ko-KR" baseline="0" dirty="0" smtClean="0"/>
              <a:t>2009</a:t>
            </a:r>
            <a:r>
              <a:rPr lang="ko-KR" altLang="en-US" baseline="0" dirty="0" smtClean="0"/>
              <a:t>년보다 </a:t>
            </a:r>
            <a:r>
              <a:rPr lang="en-US" altLang="ko-KR" baseline="0" dirty="0" smtClean="0"/>
              <a:t>44</a:t>
            </a:r>
            <a:r>
              <a:rPr lang="ko-KR" altLang="en-US" baseline="0" dirty="0" err="1" smtClean="0"/>
              <a:t>배이상의</a:t>
            </a:r>
            <a:r>
              <a:rPr lang="ko-KR" altLang="en-US" baseline="0" dirty="0" smtClean="0"/>
              <a:t> 데이터가 생산될 것이고</a:t>
            </a:r>
            <a:endParaRPr lang="en-US" altLang="ko-KR" baseline="0" dirty="0" smtClean="0"/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매일 </a:t>
            </a:r>
            <a:r>
              <a:rPr lang="en-US" altLang="ko-KR" baseline="0" dirty="0" smtClean="0"/>
              <a:t>data </a:t>
            </a:r>
            <a:r>
              <a:rPr lang="en-US" altLang="ko-KR" baseline="0" dirty="0" err="1" smtClean="0"/>
              <a:t>moutain</a:t>
            </a:r>
            <a:r>
              <a:rPr lang="ko-KR" altLang="en-US" baseline="0" dirty="0" smtClean="0"/>
              <a:t>은 </a:t>
            </a:r>
            <a:r>
              <a:rPr lang="en-US" altLang="ko-KR" baseline="0" dirty="0" smtClean="0"/>
              <a:t>25</a:t>
            </a:r>
            <a:r>
              <a:rPr lang="ko-KR" altLang="en-US" baseline="0" dirty="0" smtClean="0"/>
              <a:t>억 </a:t>
            </a:r>
            <a:r>
              <a:rPr lang="en-US" altLang="ko-KR" baseline="0" dirty="0" smtClean="0"/>
              <a:t>GB</a:t>
            </a:r>
            <a:r>
              <a:rPr lang="ko-KR" altLang="en-US" baseline="0" dirty="0" smtClean="0"/>
              <a:t>씩 성장하고 있습니다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en-US" altLang="ko-KR" baseline="0" dirty="0" smtClean="0"/>
              <a:t>1</a:t>
            </a:r>
            <a:r>
              <a:rPr lang="ko-KR" altLang="en-US" baseline="0" dirty="0" smtClean="0"/>
              <a:t>비트 </a:t>
            </a:r>
            <a:r>
              <a:rPr lang="en-US" altLang="ko-KR" baseline="0" dirty="0" smtClean="0"/>
              <a:t>8</a:t>
            </a:r>
            <a:r>
              <a:rPr lang="ko-KR" altLang="en-US" baseline="0" dirty="0" smtClean="0"/>
              <a:t>개가 모이면 </a:t>
            </a:r>
            <a:r>
              <a:rPr lang="en-US" altLang="ko-KR" baseline="0" dirty="0" smtClean="0"/>
              <a:t>1</a:t>
            </a:r>
            <a:r>
              <a:rPr lang="ko-KR" altLang="en-US" baseline="0" dirty="0" smtClean="0"/>
              <a:t>바이트가 </a:t>
            </a:r>
            <a:r>
              <a:rPr lang="ko-KR" altLang="en-US" baseline="0" dirty="0" err="1" smtClean="0"/>
              <a:t>되구요</a:t>
            </a:r>
            <a:endParaRPr lang="en-US" altLang="ko-KR" baseline="0" dirty="0" smtClean="0"/>
          </a:p>
          <a:p>
            <a:r>
              <a:rPr lang="ko-KR" altLang="en-US" baseline="0" dirty="0" smtClean="0"/>
              <a:t>그 </a:t>
            </a:r>
            <a:r>
              <a:rPr lang="en-US" altLang="ko-KR" baseline="0" dirty="0" smtClean="0"/>
              <a:t>1</a:t>
            </a:r>
            <a:r>
              <a:rPr lang="ko-KR" altLang="en-US" baseline="0" dirty="0" smtClean="0"/>
              <a:t>바이트 </a:t>
            </a:r>
            <a:r>
              <a:rPr lang="en-US" altLang="ko-KR" baseline="0" dirty="0" smtClean="0"/>
              <a:t>1000</a:t>
            </a:r>
            <a:r>
              <a:rPr lang="ko-KR" altLang="en-US" baseline="0" dirty="0" smtClean="0"/>
              <a:t>개가 모이면 </a:t>
            </a:r>
            <a:r>
              <a:rPr lang="en-US" altLang="ko-KR" baseline="0" dirty="0" smtClean="0"/>
              <a:t>1KB</a:t>
            </a:r>
            <a:r>
              <a:rPr lang="ko-KR" altLang="en-US" baseline="0" dirty="0" smtClean="0"/>
              <a:t>가 됩니다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그 </a:t>
            </a:r>
            <a:r>
              <a:rPr lang="en-US" altLang="ko-KR" baseline="0" dirty="0" smtClean="0"/>
              <a:t>1KB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1000</a:t>
            </a:r>
            <a:r>
              <a:rPr lang="ko-KR" altLang="en-US" baseline="0" dirty="0" smtClean="0"/>
              <a:t>개가 모이면 </a:t>
            </a:r>
            <a:r>
              <a:rPr lang="en-US" altLang="ko-KR" baseline="0" dirty="0" smtClean="0"/>
              <a:t>1MB</a:t>
            </a:r>
            <a:r>
              <a:rPr lang="ko-KR" altLang="en-US" baseline="0" dirty="0" smtClean="0"/>
              <a:t>가 되구요</a:t>
            </a:r>
            <a:endParaRPr lang="en-US" altLang="ko-KR" baseline="0" dirty="0" smtClean="0"/>
          </a:p>
          <a:p>
            <a:r>
              <a:rPr lang="ko-KR" altLang="en-US" baseline="0" dirty="0" smtClean="0"/>
              <a:t>과거에 많이 쓰던 </a:t>
            </a:r>
            <a:r>
              <a:rPr lang="en-US" altLang="ko-KR" baseline="0" dirty="0" smtClean="0"/>
              <a:t>3.5</a:t>
            </a:r>
            <a:r>
              <a:rPr lang="ko-KR" altLang="en-US" baseline="0" dirty="0" smtClean="0"/>
              <a:t>인치 플로피 디스크는 </a:t>
            </a:r>
            <a:r>
              <a:rPr lang="en-US" altLang="ko-KR" baseline="0" dirty="0" smtClean="0"/>
              <a:t>1.4MB</a:t>
            </a:r>
            <a:r>
              <a:rPr lang="ko-KR" altLang="en-US" baseline="0" dirty="0" smtClean="0"/>
              <a:t>였죠</a:t>
            </a:r>
            <a:endParaRPr lang="en-US" altLang="ko-KR" baseline="0" dirty="0" smtClean="0"/>
          </a:p>
          <a:p>
            <a:r>
              <a:rPr lang="ko-KR" altLang="en-US" baseline="0" dirty="0" smtClean="0"/>
              <a:t>하지만 지금은 </a:t>
            </a:r>
            <a:r>
              <a:rPr lang="ko-KR" altLang="en-US" baseline="0" dirty="0" err="1" smtClean="0"/>
              <a:t>아이폰으로</a:t>
            </a:r>
            <a:r>
              <a:rPr lang="ko-KR" altLang="en-US" baseline="0" dirty="0" smtClean="0"/>
              <a:t> 촬영하는 사진 </a:t>
            </a:r>
            <a:r>
              <a:rPr lang="ko-KR" altLang="en-US" baseline="0" dirty="0" err="1" smtClean="0"/>
              <a:t>한장의</a:t>
            </a:r>
            <a:r>
              <a:rPr lang="ko-KR" altLang="en-US" baseline="0" dirty="0" smtClean="0"/>
              <a:t> 크기가 </a:t>
            </a:r>
            <a:r>
              <a:rPr lang="en-US" altLang="ko-KR" baseline="0" dirty="0" smtClean="0"/>
              <a:t>3.5MB</a:t>
            </a:r>
            <a:r>
              <a:rPr lang="ko-KR" altLang="en-US" baseline="0" dirty="0" err="1" smtClean="0"/>
              <a:t>이구요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en-US" altLang="ko-KR" baseline="0" dirty="0" smtClean="0"/>
              <a:t>1MB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1000</a:t>
            </a:r>
            <a:r>
              <a:rPr lang="ko-KR" altLang="en-US" baseline="0" dirty="0" smtClean="0"/>
              <a:t>개가 모이면 </a:t>
            </a:r>
            <a:r>
              <a:rPr lang="en-US" altLang="ko-KR" baseline="0" dirty="0" smtClean="0"/>
              <a:t>1GB</a:t>
            </a:r>
            <a:r>
              <a:rPr lang="ko-KR" altLang="en-US" baseline="0" dirty="0" smtClean="0"/>
              <a:t>가 되는데 </a:t>
            </a:r>
            <a:r>
              <a:rPr lang="en-US" altLang="ko-KR" baseline="0" dirty="0" smtClean="0"/>
              <a:t>1GB</a:t>
            </a:r>
            <a:r>
              <a:rPr lang="ko-KR" altLang="en-US" baseline="0" dirty="0" smtClean="0"/>
              <a:t>짜리 </a:t>
            </a:r>
            <a:r>
              <a:rPr lang="en-US" altLang="ko-KR" baseline="0" dirty="0" smtClean="0"/>
              <a:t>USB</a:t>
            </a:r>
            <a:r>
              <a:rPr lang="ko-KR" altLang="en-US" baseline="0" dirty="0" smtClean="0"/>
              <a:t>메모리의 가격은 </a:t>
            </a:r>
            <a:r>
              <a:rPr lang="en-US" altLang="ko-KR" baseline="0" dirty="0" smtClean="0"/>
              <a:t>2</a:t>
            </a:r>
            <a:r>
              <a:rPr lang="ko-KR" altLang="en-US" baseline="0" dirty="0" smtClean="0"/>
              <a:t>천원 밖에 </a:t>
            </a:r>
            <a:r>
              <a:rPr lang="ko-KR" altLang="en-US" baseline="0" dirty="0" err="1" smtClean="0"/>
              <a:t>안하죠</a:t>
            </a:r>
            <a:endParaRPr lang="en-US" altLang="ko-KR" baseline="0" dirty="0" smtClean="0"/>
          </a:p>
          <a:p>
            <a:r>
              <a:rPr lang="en-US" altLang="ko-KR" baseline="0" dirty="0" smtClean="0"/>
              <a:t>1GB 1000</a:t>
            </a:r>
            <a:r>
              <a:rPr lang="ko-KR" altLang="en-US" baseline="0" dirty="0" smtClean="0"/>
              <a:t>개가 모이면 </a:t>
            </a:r>
            <a:r>
              <a:rPr lang="en-US" altLang="ko-KR" baseline="0" dirty="0" smtClean="0"/>
              <a:t>1TB</a:t>
            </a:r>
            <a:r>
              <a:rPr lang="ko-KR" altLang="en-US" baseline="0" dirty="0" smtClean="0"/>
              <a:t>가 되는데 </a:t>
            </a:r>
            <a:r>
              <a:rPr lang="en-US" altLang="ko-KR" baseline="0" dirty="0" smtClean="0"/>
              <a:t>1TB</a:t>
            </a:r>
            <a:r>
              <a:rPr lang="ko-KR" altLang="en-US" baseline="0" dirty="0" smtClean="0"/>
              <a:t>하드디스크는 </a:t>
            </a:r>
            <a:r>
              <a:rPr lang="en-US" altLang="ko-KR" baseline="0" dirty="0" smtClean="0"/>
              <a:t>10</a:t>
            </a:r>
            <a:r>
              <a:rPr lang="ko-KR" altLang="en-US" baseline="0" dirty="0" smtClean="0"/>
              <a:t>만원 정도 </a:t>
            </a:r>
            <a:r>
              <a:rPr lang="ko-KR" altLang="en-US" baseline="0" dirty="0" err="1" smtClean="0"/>
              <a:t>이구요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약 </a:t>
            </a:r>
            <a:r>
              <a:rPr lang="en-US" altLang="ko-KR" baseline="0" dirty="0" smtClean="0"/>
              <a:t>33</a:t>
            </a:r>
            <a:r>
              <a:rPr lang="ko-KR" altLang="en-US" baseline="0" dirty="0" smtClean="0"/>
              <a:t>만 </a:t>
            </a:r>
            <a:r>
              <a:rPr lang="en-US" altLang="ko-KR" baseline="0" dirty="0" smtClean="0"/>
              <a:t>3</a:t>
            </a:r>
            <a:r>
              <a:rPr lang="ko-KR" altLang="en-US" baseline="0" dirty="0" err="1" smtClean="0"/>
              <a:t>천개의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mp3</a:t>
            </a:r>
            <a:r>
              <a:rPr lang="ko-KR" altLang="en-US" baseline="0" dirty="0" smtClean="0"/>
              <a:t>음악파일을 저장할 수 있는 용량입니다</a:t>
            </a:r>
            <a:endParaRPr lang="en-US" altLang="ko-KR" baseline="0" dirty="0" smtClean="0"/>
          </a:p>
          <a:p>
            <a:endParaRPr lang="en-US" altLang="ko-KR" baseline="0" dirty="0" smtClean="0"/>
          </a:p>
          <a:p>
            <a:r>
              <a:rPr lang="en-US" altLang="ko-KR" baseline="0" dirty="0" smtClean="0"/>
              <a:t>1TB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1000</a:t>
            </a:r>
            <a:r>
              <a:rPr lang="ko-KR" altLang="en-US" baseline="0" dirty="0" smtClean="0"/>
              <a:t>개가 모이면 </a:t>
            </a:r>
            <a:r>
              <a:rPr lang="en-US" altLang="ko-KR" baseline="0" dirty="0" smtClean="0"/>
              <a:t>1PB</a:t>
            </a:r>
            <a:r>
              <a:rPr lang="ko-KR" altLang="en-US" baseline="0" dirty="0" smtClean="0"/>
              <a:t>가 되는데요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영화 </a:t>
            </a:r>
            <a:r>
              <a:rPr lang="ko-KR" altLang="en-US" baseline="0" dirty="0" err="1" smtClean="0"/>
              <a:t>아바타에</a:t>
            </a:r>
            <a:r>
              <a:rPr lang="ko-KR" altLang="en-US" baseline="0" dirty="0" smtClean="0"/>
              <a:t> 적용된 </a:t>
            </a:r>
            <a:r>
              <a:rPr lang="en-US" altLang="ko-KR" baseline="0" dirty="0" smtClean="0"/>
              <a:t>CG</a:t>
            </a:r>
            <a:r>
              <a:rPr lang="ko-KR" altLang="en-US" baseline="0" dirty="0" smtClean="0"/>
              <a:t>효과를 저장할 수 있는 용량입니다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en-US" altLang="ko-KR" baseline="0" dirty="0" smtClean="0"/>
              <a:t>1PB 1000</a:t>
            </a:r>
            <a:r>
              <a:rPr lang="ko-KR" altLang="en-US" baseline="0" dirty="0" smtClean="0"/>
              <a:t>개가 모이면 </a:t>
            </a:r>
            <a:r>
              <a:rPr lang="en-US" altLang="ko-KR" baseline="0" dirty="0" smtClean="0"/>
              <a:t>1EB</a:t>
            </a:r>
            <a:r>
              <a:rPr lang="ko-KR" altLang="en-US" baseline="0" dirty="0" smtClean="0"/>
              <a:t>가 되는데요</a:t>
            </a:r>
            <a:endParaRPr lang="en-US" altLang="ko-KR" baseline="0" dirty="0" smtClean="0"/>
          </a:p>
          <a:p>
            <a:r>
              <a:rPr lang="en-US" altLang="ko-KR" baseline="0" dirty="0" smtClean="0"/>
              <a:t>2013</a:t>
            </a:r>
            <a:r>
              <a:rPr lang="ko-KR" altLang="en-US" baseline="0" dirty="0" smtClean="0"/>
              <a:t>년을 기준으로 인류의 모든 지식은 약 </a:t>
            </a:r>
            <a:r>
              <a:rPr lang="en-US" altLang="ko-KR" baseline="0" dirty="0" smtClean="0"/>
              <a:t>12EB</a:t>
            </a:r>
            <a:r>
              <a:rPr lang="ko-KR" altLang="en-US" baseline="0" dirty="0" smtClean="0"/>
              <a:t>정도가 된다고 하네요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그럼 더 곱해볼까요</a:t>
            </a:r>
            <a:r>
              <a:rPr lang="en-US" altLang="ko-KR" baseline="0" dirty="0" smtClean="0"/>
              <a:t>? 1EB</a:t>
            </a:r>
            <a:r>
              <a:rPr lang="ko-KR" altLang="en-US" baseline="0" dirty="0" smtClean="0"/>
              <a:t>에 </a:t>
            </a:r>
            <a:r>
              <a:rPr lang="en-US" altLang="ko-KR" baseline="0" dirty="0" smtClean="0"/>
              <a:t>1000</a:t>
            </a:r>
            <a:r>
              <a:rPr lang="ko-KR" altLang="en-US" baseline="0" dirty="0" smtClean="0"/>
              <a:t>을 곱하면 </a:t>
            </a:r>
            <a:r>
              <a:rPr lang="en-US" altLang="ko-KR" baseline="0" dirty="0" smtClean="0"/>
              <a:t>1ZB</a:t>
            </a:r>
            <a:r>
              <a:rPr lang="ko-KR" altLang="en-US" baseline="0" dirty="0" err="1" smtClean="0"/>
              <a:t>이구요</a:t>
            </a:r>
            <a:endParaRPr lang="en-US" altLang="ko-KR" baseline="0" dirty="0" smtClean="0"/>
          </a:p>
          <a:p>
            <a:r>
              <a:rPr lang="en-US" altLang="ko-KR" baseline="0" dirty="0" smtClean="0"/>
              <a:t>1ZB</a:t>
            </a:r>
            <a:r>
              <a:rPr lang="ko-KR" altLang="en-US" baseline="0" dirty="0" smtClean="0"/>
              <a:t>를 저장하기 위한 하드디스크는 아마도 남극대륙만 </a:t>
            </a:r>
            <a:r>
              <a:rPr lang="ko-KR" altLang="en-US" baseline="0" dirty="0" err="1" smtClean="0"/>
              <a:t>할것이라는</a:t>
            </a:r>
            <a:r>
              <a:rPr lang="ko-KR" altLang="en-US" baseline="0" dirty="0" smtClean="0"/>
              <a:t> 예측입니다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en-US" altLang="ko-KR" baseline="0" dirty="0" smtClean="0"/>
              <a:t>Information</a:t>
            </a:r>
            <a:r>
              <a:rPr lang="ko-KR" altLang="en-US" baseline="0" dirty="0" smtClean="0"/>
              <a:t>은 </a:t>
            </a:r>
            <a:r>
              <a:rPr lang="en-US" altLang="ko-KR" baseline="0" dirty="0" smtClean="0"/>
              <a:t>21</a:t>
            </a:r>
            <a:r>
              <a:rPr lang="ko-KR" altLang="en-US" baseline="0" dirty="0" smtClean="0"/>
              <a:t>세기의 </a:t>
            </a:r>
            <a:r>
              <a:rPr lang="en-US" altLang="ko-KR" baseline="0" dirty="0" smtClean="0"/>
              <a:t>oil</a:t>
            </a:r>
            <a:r>
              <a:rPr lang="ko-KR" altLang="en-US" baseline="0" dirty="0" smtClean="0"/>
              <a:t>이 될꺼고 분석은 그 </a:t>
            </a:r>
            <a:r>
              <a:rPr lang="en-US" altLang="ko-KR" baseline="0" dirty="0" smtClean="0"/>
              <a:t>oil</a:t>
            </a:r>
            <a:r>
              <a:rPr lang="ko-KR" altLang="en-US" baseline="0" dirty="0" smtClean="0"/>
              <a:t>을 연소하는 엔진이 될것이다 라는 말로 끝을 맺고 있네요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FBCD24-FD72-452C-8969-09628A5F2BDD}" type="slidenum">
              <a:rPr lang="ko-KR" altLang="en-US" smtClean="0"/>
              <a:pPr/>
              <a:t>26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baseline="0" dirty="0" err="1" smtClean="0"/>
              <a:t>하둡</a:t>
            </a:r>
            <a:r>
              <a:rPr lang="ko-KR" altLang="en-US" baseline="0" dirty="0" smtClean="0"/>
              <a:t> 이야기</a:t>
            </a:r>
            <a:endParaRPr lang="en-US" altLang="ko-KR" baseline="0" dirty="0" smtClean="0"/>
          </a:p>
          <a:p>
            <a:r>
              <a:rPr lang="ko-KR" altLang="en-US" baseline="0" dirty="0" err="1" smtClean="0"/>
              <a:t>빅데이터</a:t>
            </a:r>
            <a:r>
              <a:rPr lang="ko-KR" altLang="en-US" baseline="0" dirty="0" smtClean="0"/>
              <a:t> 저장하기</a:t>
            </a:r>
            <a:endParaRPr lang="en-US" altLang="ko-KR" baseline="0" dirty="0" smtClean="0"/>
          </a:p>
          <a:p>
            <a:r>
              <a:rPr lang="ko-KR" altLang="en-US" baseline="0" dirty="0" err="1" smtClean="0"/>
              <a:t>빅데이터</a:t>
            </a:r>
            <a:r>
              <a:rPr lang="ko-KR" altLang="en-US" baseline="0" dirty="0" smtClean="0"/>
              <a:t> 가공을 위한 발상의 전환</a:t>
            </a:r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FBCD24-FD72-452C-8969-09628A5F2BDD}" type="slidenum">
              <a:rPr lang="ko-KR" altLang="en-US" smtClean="0"/>
              <a:pPr/>
              <a:t>31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자연어 처리의 대표적인 분야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바로 번역이죠</a:t>
            </a:r>
            <a:endParaRPr lang="en-US" altLang="ko-KR" baseline="0" dirty="0" smtClean="0"/>
          </a:p>
          <a:p>
            <a:endParaRPr lang="en-US" altLang="ko-KR" dirty="0" smtClean="0"/>
          </a:p>
          <a:p>
            <a:r>
              <a:rPr lang="ko-KR" altLang="en-US" dirty="0" err="1" smtClean="0"/>
              <a:t>구글</a:t>
            </a:r>
            <a:r>
              <a:rPr lang="ko-KR" altLang="en-US" dirty="0" smtClean="0"/>
              <a:t> 번역기 많이 쓰시나요</a:t>
            </a:r>
            <a:r>
              <a:rPr lang="en-US" altLang="ko-KR" dirty="0" smtClean="0"/>
              <a:t>?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아</a:t>
            </a:r>
            <a:r>
              <a:rPr lang="en-US" altLang="ko-KR" dirty="0" smtClean="0"/>
              <a:t>… </a:t>
            </a:r>
            <a:r>
              <a:rPr lang="ko-KR" altLang="en-US" dirty="0" err="1" smtClean="0"/>
              <a:t>구글</a:t>
            </a:r>
            <a:r>
              <a:rPr lang="ko-KR" altLang="en-US" dirty="0" smtClean="0"/>
              <a:t> 이야기 </a:t>
            </a:r>
            <a:r>
              <a:rPr lang="ko-KR" altLang="en-US" dirty="0" err="1" smtClean="0"/>
              <a:t>안하려고</a:t>
            </a:r>
            <a:r>
              <a:rPr lang="ko-KR" altLang="en-US" dirty="0" smtClean="0"/>
              <a:t> 했는데</a:t>
            </a:r>
            <a:r>
              <a:rPr lang="en-US" altLang="ko-KR" dirty="0" smtClean="0"/>
              <a:t>…</a:t>
            </a:r>
            <a:r>
              <a:rPr lang="en-US" altLang="ko-KR" baseline="0" dirty="0" smtClean="0"/>
              <a:t> </a:t>
            </a:r>
            <a:r>
              <a:rPr lang="ko-KR" altLang="en-US" baseline="0" dirty="0" err="1" smtClean="0"/>
              <a:t>ㅎㅎ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오늘 </a:t>
            </a:r>
            <a:r>
              <a:rPr lang="ko-KR" altLang="en-US" dirty="0" err="1" smtClean="0"/>
              <a:t>꿀팁</a:t>
            </a:r>
            <a:r>
              <a:rPr lang="ko-KR" altLang="en-US" dirty="0" smtClean="0"/>
              <a:t> 하나 드릴까요</a:t>
            </a:r>
            <a:r>
              <a:rPr lang="en-US" altLang="ko-KR" dirty="0" smtClean="0"/>
              <a:t>?</a:t>
            </a:r>
          </a:p>
          <a:p>
            <a:endParaRPr lang="en-US" altLang="ko-KR" dirty="0" smtClean="0"/>
          </a:p>
          <a:p>
            <a:r>
              <a:rPr lang="ko-KR" altLang="en-US" dirty="0" err="1" smtClean="0"/>
              <a:t>구글</a:t>
            </a:r>
            <a:r>
              <a:rPr lang="ko-KR" altLang="en-US" dirty="0" smtClean="0"/>
              <a:t> 번역기를 이용해서 </a:t>
            </a:r>
            <a:r>
              <a:rPr lang="ko-KR" altLang="en-US" dirty="0" err="1" smtClean="0"/>
              <a:t>번역할때</a:t>
            </a:r>
            <a:endParaRPr lang="en-US" altLang="ko-KR" dirty="0" smtClean="0"/>
          </a:p>
          <a:p>
            <a:r>
              <a:rPr lang="ko-KR" altLang="en-US" dirty="0" smtClean="0"/>
              <a:t>영어에서 한국어로 직접 </a:t>
            </a:r>
            <a:r>
              <a:rPr lang="ko-KR" altLang="en-US" dirty="0" err="1" smtClean="0"/>
              <a:t>번역하는것</a:t>
            </a:r>
            <a:r>
              <a:rPr lang="ko-KR" altLang="en-US" dirty="0" smtClean="0"/>
              <a:t> 보다</a:t>
            </a:r>
            <a:endParaRPr lang="en-US" altLang="ko-KR" dirty="0" smtClean="0"/>
          </a:p>
          <a:p>
            <a:r>
              <a:rPr lang="ko-KR" altLang="en-US" dirty="0" smtClean="0"/>
              <a:t>영어에서 일본어로 번역하고 그 일본어를 다시 한국어로 </a:t>
            </a:r>
            <a:r>
              <a:rPr lang="ko-KR" altLang="en-US" dirty="0" err="1" smtClean="0"/>
              <a:t>번역하는게</a:t>
            </a:r>
            <a:r>
              <a:rPr lang="ko-KR" altLang="en-US" dirty="0" smtClean="0"/>
              <a:t> 조금</a:t>
            </a:r>
            <a:r>
              <a:rPr lang="ko-KR" altLang="en-US" baseline="0" dirty="0" smtClean="0"/>
              <a:t> 더 자연스럽습니다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아래 </a:t>
            </a:r>
            <a:r>
              <a:rPr lang="ko-KR" altLang="en-US" baseline="0" dirty="0" err="1" smtClean="0"/>
              <a:t>두개</a:t>
            </a:r>
            <a:r>
              <a:rPr lang="ko-KR" altLang="en-US" baseline="0" dirty="0" smtClean="0"/>
              <a:t> 예시</a:t>
            </a:r>
            <a:endParaRPr lang="en-US" altLang="ko-KR" baseline="0" dirty="0" smtClean="0"/>
          </a:p>
          <a:p>
            <a:r>
              <a:rPr lang="en-US" altLang="ko-KR" baseline="0" dirty="0" smtClean="0"/>
              <a:t>String (</a:t>
            </a:r>
            <a:r>
              <a:rPr lang="ko-KR" altLang="en-US" baseline="0" dirty="0" smtClean="0"/>
              <a:t>영어 </a:t>
            </a:r>
            <a:r>
              <a:rPr lang="en-US" altLang="ko-KR" baseline="0" dirty="0" smtClean="0"/>
              <a:t>-&gt; </a:t>
            </a:r>
            <a:r>
              <a:rPr lang="ko-KR" altLang="en-US" baseline="0" dirty="0" smtClean="0"/>
              <a:t>한국어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영어</a:t>
            </a:r>
            <a:r>
              <a:rPr lang="en-US" altLang="ko-KR" baseline="0" dirty="0" smtClean="0"/>
              <a:t> -&gt; </a:t>
            </a:r>
            <a:r>
              <a:rPr lang="ko-KR" altLang="en-US" baseline="0" dirty="0" smtClean="0"/>
              <a:t>일본어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일본어 </a:t>
            </a:r>
            <a:r>
              <a:rPr lang="en-US" altLang="ko-KR" baseline="0" dirty="0" smtClean="0"/>
              <a:t>–&gt; </a:t>
            </a:r>
            <a:r>
              <a:rPr lang="ko-KR" altLang="en-US" baseline="0" dirty="0" smtClean="0"/>
              <a:t>한국어</a:t>
            </a:r>
            <a:r>
              <a:rPr lang="en-US" altLang="ko-KR" baseline="0" dirty="0" smtClean="0"/>
              <a:t>)</a:t>
            </a:r>
          </a:p>
          <a:p>
            <a:r>
              <a:rPr lang="en-US" altLang="ko-KR" baseline="0" dirty="0" smtClean="0"/>
              <a:t>string theory (</a:t>
            </a:r>
            <a:r>
              <a:rPr lang="ko-KR" altLang="en-US" baseline="0" dirty="0" smtClean="0"/>
              <a:t>단순히 시연</a:t>
            </a:r>
            <a:r>
              <a:rPr lang="en-US" altLang="ko-KR" baseline="0" dirty="0" smtClean="0"/>
              <a:t>) </a:t>
            </a:r>
            <a:r>
              <a:rPr lang="ko-KR" altLang="en-US" baseline="0" dirty="0" smtClean="0"/>
              <a:t>단독으로 쓰이는 </a:t>
            </a:r>
            <a:r>
              <a:rPr lang="en-US" altLang="ko-KR" baseline="0" dirty="0" smtClean="0"/>
              <a:t>string</a:t>
            </a:r>
            <a:r>
              <a:rPr lang="ko-KR" altLang="en-US" baseline="0" dirty="0" smtClean="0"/>
              <a:t>과 </a:t>
            </a:r>
            <a:r>
              <a:rPr lang="en-US" altLang="ko-KR" baseline="0" dirty="0" smtClean="0"/>
              <a:t>string theory</a:t>
            </a:r>
            <a:r>
              <a:rPr lang="ko-KR" altLang="en-US" baseline="0" dirty="0" smtClean="0"/>
              <a:t>에서 쓰이는 </a:t>
            </a:r>
            <a:r>
              <a:rPr lang="en-US" altLang="ko-KR" baseline="0" dirty="0" smtClean="0"/>
              <a:t>string</a:t>
            </a:r>
            <a:r>
              <a:rPr lang="ko-KR" altLang="en-US" baseline="0" dirty="0" smtClean="0"/>
              <a:t>의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의미가 다름</a:t>
            </a:r>
            <a:endParaRPr lang="en-US" altLang="ko-KR" baseline="0" dirty="0" smtClean="0"/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왜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일까요</a:t>
            </a:r>
            <a:r>
              <a:rPr lang="en-US" altLang="ko-KR" baseline="0" dirty="0" smtClean="0"/>
              <a:t>?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번역은 단순히 </a:t>
            </a:r>
            <a:r>
              <a:rPr lang="en-US" altLang="ko-KR" baseline="0" dirty="0" smtClean="0"/>
              <a:t>1:1</a:t>
            </a:r>
            <a:r>
              <a:rPr lang="ko-KR" altLang="en-US" baseline="0" dirty="0" smtClean="0"/>
              <a:t>교환이 아니라</a:t>
            </a:r>
            <a:endParaRPr lang="en-US" altLang="ko-KR" baseline="0" dirty="0" smtClean="0"/>
          </a:p>
          <a:p>
            <a:r>
              <a:rPr lang="ko-KR" altLang="en-US" baseline="0" dirty="0" smtClean="0"/>
              <a:t>여러 개의 의미 중에서 상황에 맞는 최선의 의미를 찾아내는 과정입니다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미국과 한국 두 나라에서 오랫동안 살았던 사람과</a:t>
            </a:r>
            <a:endParaRPr lang="en-US" altLang="ko-KR" baseline="0" dirty="0" smtClean="0"/>
          </a:p>
          <a:p>
            <a:r>
              <a:rPr lang="ko-KR" altLang="en-US" baseline="0" dirty="0" smtClean="0"/>
              <a:t>한국에만 오래 살았던 사람이 동시에 같은 문장을 번역한다고 했을 때</a:t>
            </a:r>
            <a:endParaRPr lang="en-US" altLang="ko-KR" baseline="0" dirty="0" smtClean="0"/>
          </a:p>
          <a:p>
            <a:r>
              <a:rPr lang="ko-KR" altLang="en-US" baseline="0" dirty="0" smtClean="0"/>
              <a:t>어느 사람의 번역이 좀더 자연스럽고 원래 의미에 가까울까요</a:t>
            </a:r>
            <a:r>
              <a:rPr lang="en-US" altLang="ko-KR" baseline="0" dirty="0" smtClean="0"/>
              <a:t>?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기계로 문장을 번역하는 과정도 똑같습니다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스키마가 풍부한 놈이 좀 더 자연스러운 번역을 할 수 있는 거죠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en-US" altLang="ko-KR" baseline="0" dirty="0" smtClean="0"/>
              <a:t>(</a:t>
            </a:r>
            <a:r>
              <a:rPr lang="ko-KR" altLang="en-US" baseline="0" dirty="0" smtClean="0"/>
              <a:t>영어와 일본어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영어와 한국어 사용 빈도</a:t>
            </a:r>
            <a:r>
              <a:rPr lang="en-US" altLang="ko-KR" baseline="0" dirty="0" smtClean="0"/>
              <a:t>)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이 과정에 </a:t>
            </a:r>
            <a:r>
              <a:rPr lang="ko-KR" altLang="en-US" baseline="0" dirty="0" err="1" smtClean="0"/>
              <a:t>빅데이터를</a:t>
            </a:r>
            <a:r>
              <a:rPr lang="ko-KR" altLang="en-US" baseline="0" dirty="0" smtClean="0"/>
              <a:t> 이용한 상관성이 개입하는 거고 이렇게 해서 </a:t>
            </a:r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FBCD24-FD72-452C-8969-09628A5F2BDD}" type="slidenum">
              <a:rPr lang="ko-KR" altLang="en-US" smtClean="0"/>
              <a:pPr/>
              <a:t>32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baseline="0" dirty="0" smtClean="0"/>
              <a:t>과거엔 정말 좋은 알고리즘이면 컴퓨터로 사람처럼 번역도 시킬 수 있고</a:t>
            </a:r>
            <a:endParaRPr lang="en-US" altLang="ko-KR" baseline="0" dirty="0" smtClean="0"/>
          </a:p>
          <a:p>
            <a:r>
              <a:rPr lang="ko-KR" altLang="en-US" baseline="0" dirty="0" smtClean="0"/>
              <a:t>사람 말도 알아듣고</a:t>
            </a:r>
            <a:endParaRPr lang="en-US" altLang="ko-KR" baseline="0" dirty="0" smtClean="0"/>
          </a:p>
          <a:p>
            <a:r>
              <a:rPr lang="ko-KR" altLang="en-US" baseline="0" dirty="0" smtClean="0"/>
              <a:t>상황에 따라서 적당한 행동도 할 수 있다고 생각했습니다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하지만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요즘 벌어지는 일들을 보면 결코 그렇지 않다는 걸 느끼고 있죠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제가 음성인식 분야에도 어느 정도 일을 했는데요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음성인식 엔진의 알고리즘은 </a:t>
            </a:r>
            <a:r>
              <a:rPr lang="en-US" altLang="ko-KR" baseline="0" dirty="0" smtClean="0"/>
              <a:t>10</a:t>
            </a:r>
            <a:r>
              <a:rPr lang="ko-KR" altLang="en-US" baseline="0" dirty="0" smtClean="0"/>
              <a:t>년 전이나 지금이나 똑</a:t>
            </a:r>
            <a:r>
              <a:rPr lang="en-US" altLang="ko-KR" baseline="0" dirty="0" smtClean="0"/>
              <a:t>! </a:t>
            </a:r>
            <a:r>
              <a:rPr lang="ko-KR" altLang="en-US" baseline="0" dirty="0" smtClean="0"/>
              <a:t>같습니다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아니</a:t>
            </a:r>
            <a:r>
              <a:rPr lang="en-US" altLang="ko-KR" baseline="0" dirty="0" smtClean="0"/>
              <a:t>, 10</a:t>
            </a:r>
            <a:r>
              <a:rPr lang="ko-KR" altLang="en-US" baseline="0" dirty="0" smtClean="0"/>
              <a:t>년 전이 아니죠 </a:t>
            </a:r>
            <a:r>
              <a:rPr lang="ko-KR" altLang="en-US" baseline="0" dirty="0" err="1" smtClean="0"/>
              <a:t>ㅎㅎ</a:t>
            </a:r>
            <a:endParaRPr lang="en-US" altLang="ko-KR" baseline="0" dirty="0" smtClean="0"/>
          </a:p>
          <a:p>
            <a:r>
              <a:rPr lang="ko-KR" altLang="en-US" baseline="0" dirty="0" smtClean="0"/>
              <a:t>현재 사용하고 있는 음성인식 알고리즘이 </a:t>
            </a:r>
            <a:r>
              <a:rPr lang="en-US" altLang="ko-KR" baseline="0" dirty="0" smtClean="0"/>
              <a:t>70</a:t>
            </a:r>
            <a:r>
              <a:rPr lang="ko-KR" altLang="en-US" baseline="0" dirty="0" smtClean="0"/>
              <a:t>년대에 만들어진 알고리즘이라고 </a:t>
            </a:r>
            <a:r>
              <a:rPr lang="ko-KR" altLang="en-US" baseline="0" dirty="0" err="1" smtClean="0"/>
              <a:t>말씀드리면</a:t>
            </a:r>
            <a:r>
              <a:rPr lang="ko-KR" altLang="en-US" baseline="0" dirty="0" smtClean="0"/>
              <a:t> 아마 다들 경악하실지도 모르겠네요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dirty="0" smtClean="0"/>
              <a:t>하지만 지금은 그때보다 조금</a:t>
            </a:r>
            <a:r>
              <a:rPr lang="ko-KR" altLang="en-US" baseline="0" dirty="0" smtClean="0"/>
              <a:t> 더 </a:t>
            </a:r>
            <a:r>
              <a:rPr lang="ko-KR" altLang="en-US" baseline="0" dirty="0" err="1" smtClean="0"/>
              <a:t>편해진것</a:t>
            </a:r>
            <a:r>
              <a:rPr lang="ko-KR" altLang="en-US" baseline="0" dirty="0" smtClean="0"/>
              <a:t> 같습니다</a:t>
            </a:r>
            <a:r>
              <a:rPr lang="en-US" altLang="ko-KR" baseline="0" dirty="0" smtClean="0"/>
              <a:t>. (</a:t>
            </a:r>
            <a:r>
              <a:rPr lang="ko-KR" altLang="en-US" baseline="0" dirty="0" smtClean="0"/>
              <a:t>저만 느끼나요</a:t>
            </a:r>
            <a:r>
              <a:rPr lang="en-US" altLang="ko-KR" baseline="0" dirty="0" smtClean="0"/>
              <a:t>? </a:t>
            </a:r>
            <a:r>
              <a:rPr lang="ko-KR" altLang="en-US" baseline="0" dirty="0" err="1" smtClean="0"/>
              <a:t>ㅎㅎ</a:t>
            </a:r>
            <a:r>
              <a:rPr lang="en-US" altLang="ko-KR" baseline="0" dirty="0" smtClean="0"/>
              <a:t>)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이유가 뭘까요</a:t>
            </a:r>
            <a:r>
              <a:rPr lang="en-US" altLang="ko-KR" baseline="0" dirty="0" smtClean="0"/>
              <a:t>?</a:t>
            </a:r>
          </a:p>
          <a:p>
            <a:r>
              <a:rPr lang="ko-KR" altLang="en-US" baseline="0" dirty="0" smtClean="0"/>
              <a:t>바로 </a:t>
            </a:r>
            <a:r>
              <a:rPr lang="ko-KR" altLang="en-US" baseline="0" dirty="0" err="1" smtClean="0"/>
              <a:t>빅데이터를</a:t>
            </a:r>
            <a:r>
              <a:rPr lang="ko-KR" altLang="en-US" baseline="0" dirty="0" smtClean="0"/>
              <a:t> 이용한 학습 메커니즘이 기계들을 계속 똑똑하게 만들고 </a:t>
            </a:r>
            <a:r>
              <a:rPr lang="ko-KR" altLang="en-US" baseline="0" dirty="0" err="1" smtClean="0"/>
              <a:t>있다는거죠</a:t>
            </a:r>
            <a:r>
              <a:rPr lang="en-US" altLang="ko-KR" baseline="0" dirty="0" smtClean="0"/>
              <a:t>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FBCD24-FD72-452C-8969-09628A5F2BDD}" type="slidenum">
              <a:rPr lang="ko-KR" altLang="en-US" smtClean="0"/>
              <a:pPr/>
              <a:t>33</a:t>
            </a:fld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ctrTitle" hasCustomPrompt="1"/>
          </p:nvPr>
        </p:nvSpPr>
        <p:spPr>
          <a:xfrm>
            <a:off x="252000" y="308691"/>
            <a:ext cx="8640000" cy="1470025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4500">
                <a:solidFill>
                  <a:schemeClr val="bg1"/>
                </a:solidFill>
              </a:defRPr>
            </a:lvl1pPr>
          </a:lstStyle>
          <a:p>
            <a:r>
              <a:rPr lang="ko-KR" altLang="en-US" sz="45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문서의 제목</a:t>
            </a:r>
            <a:r>
              <a:rPr lang="en-US" altLang="ko-KR" sz="45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/>
            </a:r>
            <a:br>
              <a:rPr lang="en-US" altLang="ko-KR" sz="45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ko-KR" altLang="en-US" sz="4500" dirty="0" err="1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나눔바른고딕</a:t>
            </a:r>
            <a:r>
              <a:rPr lang="ko-KR" altLang="en-US" sz="45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45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R,</a:t>
            </a:r>
            <a:r>
              <a:rPr lang="en-US" altLang="ko-KR" sz="4500" baseline="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45pt</a:t>
            </a:r>
            <a:endParaRPr lang="ko-KR" altLang="en-US" dirty="0"/>
          </a:p>
        </p:txBody>
      </p:sp>
      <p:sp>
        <p:nvSpPr>
          <p:cNvPr id="4" name="부제목 2"/>
          <p:cNvSpPr>
            <a:spLocks noGrp="1"/>
          </p:cNvSpPr>
          <p:nvPr>
            <p:ph type="subTitle" idx="1" hasCustomPrompt="1"/>
          </p:nvPr>
        </p:nvSpPr>
        <p:spPr>
          <a:xfrm>
            <a:off x="252000" y="2291708"/>
            <a:ext cx="8640000" cy="11088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aseline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  <a:lvl2pPr marL="457200" indent="0" algn="ctr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 sz="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작성자</a:t>
            </a:r>
            <a:r>
              <a:rPr lang="en-US" altLang="ko-KR" sz="1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100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나눔바른고딕</a:t>
            </a:r>
            <a:r>
              <a:rPr lang="ko-KR" altLang="en-US" sz="1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R, 10pt</a:t>
            </a:r>
          </a:p>
          <a:p>
            <a:pPr>
              <a:lnSpc>
                <a:spcPct val="150000"/>
              </a:lnSpc>
            </a:pPr>
            <a:r>
              <a:rPr lang="ko-KR" altLang="en-US" sz="1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소속팀 </a:t>
            </a:r>
            <a:r>
              <a:rPr lang="en-US" altLang="ko-KR" sz="1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</a:t>
            </a:r>
            <a:r>
              <a:rPr lang="ko-KR" altLang="en-US" sz="1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상위부서</a:t>
            </a:r>
            <a:r>
              <a:rPr lang="en-US" altLang="ko-KR" sz="1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100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나눔바른고딕</a:t>
            </a:r>
            <a:r>
              <a:rPr lang="ko-KR" altLang="en-US" sz="1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R, 10pt</a:t>
            </a:r>
          </a:p>
          <a:p>
            <a:pPr>
              <a:lnSpc>
                <a:spcPct val="150000"/>
              </a:lnSpc>
            </a:pPr>
            <a:r>
              <a:rPr lang="ko-KR" altLang="en-US" sz="1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대외비</a:t>
            </a:r>
            <a:endParaRPr lang="ko-KR" altLang="en-US" sz="1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739341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 hasCustomPrompt="1"/>
          </p:nvPr>
        </p:nvSpPr>
        <p:spPr>
          <a:xfrm>
            <a:off x="252000" y="274638"/>
            <a:ext cx="8640000" cy="338400"/>
          </a:xfrm>
          <a:prstGeom prst="rect">
            <a:avLst/>
          </a:prstGeom>
        </p:spPr>
        <p:txBody>
          <a:bodyPr>
            <a:normAutofit/>
          </a:bodyPr>
          <a:lstStyle>
            <a:lvl1pPr marL="0" algn="l" defTabSz="914400" rtl="0" eaLnBrk="1" latinLnBrk="1" hangingPunct="1">
              <a:spcBef>
                <a:spcPct val="0"/>
              </a:spcBef>
              <a:buNone/>
              <a:defRPr lang="ko-KR" altLang="en-US" sz="1600" b="1" kern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defRPr>
            </a:lvl1pPr>
          </a:lstStyle>
          <a:p>
            <a:r>
              <a:rPr lang="ko-KR" altLang="en-US" dirty="0" smtClean="0"/>
              <a:t>목차</a:t>
            </a:r>
            <a:endParaRPr lang="ko-KR" altLang="en-US" dirty="0"/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252000" y="980728"/>
            <a:ext cx="8640000" cy="4525963"/>
          </a:xfrm>
          <a:prstGeom prst="rect">
            <a:avLst/>
          </a:prstGeom>
        </p:spPr>
        <p:txBody>
          <a:bodyPr/>
          <a:lstStyle>
            <a:lvl1pPr marL="0" indent="-180000" rtl="0" eaLnBrk="1" latinLnBrk="1" hangingPunct="1">
              <a:lnSpc>
                <a:spcPct val="150000"/>
              </a:lnSpc>
              <a:spcBef>
                <a:spcPts val="10"/>
              </a:spcBef>
              <a:buFont typeface="+mj-lt"/>
              <a:buAutoNum type="arabicPeriod"/>
              <a:defRPr sz="1400" b="1" baseline="0">
                <a:ln>
                  <a:noFill/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  <a:lvl2pPr marL="180000" indent="0" rtl="0" eaLnBrk="1" latinLnBrk="1" hangingPunct="1">
              <a:lnSpc>
                <a:spcPct val="150000"/>
              </a:lnSpc>
              <a:spcBef>
                <a:spcPts val="10"/>
              </a:spcBef>
              <a:buFontTx/>
              <a:buNone/>
              <a:defRPr sz="1200" b="0" kern="1200" baseline="0">
                <a:ln>
                  <a:noFill/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2pPr>
            <a:lvl3pPr marL="360000" indent="0">
              <a:lnSpc>
                <a:spcPct val="150000"/>
              </a:lnSpc>
              <a:spcBef>
                <a:spcPts val="30"/>
              </a:spcBef>
              <a:buFontTx/>
              <a:buNone/>
              <a:defRPr sz="1000">
                <a:solidFill>
                  <a:schemeClr val="bg1"/>
                </a:solidFill>
              </a:defRPr>
            </a:lvl3pPr>
            <a:lvl4pPr marL="540000" indent="0">
              <a:lnSpc>
                <a:spcPct val="150000"/>
              </a:lnSpc>
              <a:spcBef>
                <a:spcPts val="10"/>
              </a:spcBef>
              <a:buFontTx/>
              <a:buNone/>
              <a:defRPr sz="1000">
                <a:solidFill>
                  <a:schemeClr val="bg1"/>
                </a:solidFill>
              </a:defRPr>
            </a:lvl4pPr>
            <a:lvl5pPr marL="648000" indent="0">
              <a:lnSpc>
                <a:spcPct val="150000"/>
              </a:lnSpc>
              <a:spcBef>
                <a:spcPts val="10"/>
              </a:spcBef>
              <a:buFontTx/>
              <a:buNone/>
              <a:defRPr sz="1000">
                <a:solidFill>
                  <a:schemeClr val="bg1"/>
                </a:solidFill>
              </a:defRPr>
            </a:lvl5pPr>
            <a:lvl6pPr marL="828000" indent="0">
              <a:lnSpc>
                <a:spcPct val="150000"/>
              </a:lnSpc>
              <a:spcBef>
                <a:spcPts val="10"/>
              </a:spcBef>
              <a:buFontTx/>
              <a:buNone/>
              <a:defRPr sz="1000">
                <a:solidFill>
                  <a:schemeClr val="bg1"/>
                </a:solidFill>
              </a:defRPr>
            </a:lvl6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en-US" altLang="ko-KR" dirty="0" smtClean="0"/>
          </a:p>
          <a:p>
            <a:pPr lvl="5"/>
            <a:r>
              <a:rPr lang="ko-KR" altLang="en-US" dirty="0" smtClean="0"/>
              <a:t>여섯째 수준</a:t>
            </a:r>
            <a:endParaRPr lang="en-US" altLang="ko-KR" dirty="0" smtClean="0"/>
          </a:p>
          <a:p>
            <a:pPr lvl="4"/>
            <a:endParaRPr lang="ko-KR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6521996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챕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252000" y="2375786"/>
            <a:ext cx="8640000" cy="6480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lang="en-US" altLang="ko-KR" sz="3600" b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en-US" altLang="ko-KR" sz="36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1. </a:t>
            </a:r>
            <a:r>
              <a:rPr lang="ko-KR" altLang="en-US" sz="3600" dirty="0" err="1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챕터</a:t>
            </a:r>
            <a:r>
              <a:rPr lang="ko-KR" altLang="en-US" sz="36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 제목</a:t>
            </a:r>
            <a:r>
              <a:rPr lang="en-US" altLang="ko-KR" sz="36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: </a:t>
            </a:r>
            <a:r>
              <a:rPr lang="ko-KR" altLang="en-US" sz="3600" dirty="0" err="1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나눔바른고딕</a:t>
            </a:r>
            <a:r>
              <a:rPr lang="ko-KR" altLang="en-US" sz="36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 </a:t>
            </a:r>
            <a:r>
              <a:rPr lang="en-US" altLang="ko-KR" sz="36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R, 36pt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236105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일반"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252000" y="298748"/>
            <a:ext cx="8640000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 sz="1600" b="1" kern="12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600" b="1" dirty="0" smtClean="0">
                <a:solidFill>
                  <a:schemeClr val="bg1"/>
                </a:solidFill>
              </a:rPr>
              <a:t>1.1  </a:t>
            </a:r>
            <a:r>
              <a:rPr lang="ko-KR" altLang="ko-KR" sz="1600" b="1" dirty="0" smtClean="0">
                <a:solidFill>
                  <a:schemeClr val="bg1"/>
                </a:solidFill>
              </a:rPr>
              <a:t>페이지 제목</a:t>
            </a:r>
            <a:r>
              <a:rPr lang="en-US" altLang="ko-KR" sz="1600" b="1" dirty="0" smtClean="0">
                <a:solidFill>
                  <a:schemeClr val="bg1"/>
                </a:solidFill>
              </a:rPr>
              <a:t>: </a:t>
            </a:r>
            <a:r>
              <a:rPr lang="ko-KR" altLang="ko-KR" sz="1600" b="1" dirty="0" err="1" smtClean="0">
                <a:solidFill>
                  <a:schemeClr val="bg1"/>
                </a:solidFill>
              </a:rPr>
              <a:t>나눔바른고딕</a:t>
            </a:r>
            <a:r>
              <a:rPr lang="en-US" altLang="ko-KR" sz="1600" b="1" dirty="0" smtClean="0">
                <a:solidFill>
                  <a:schemeClr val="bg1"/>
                </a:solidFill>
              </a:rPr>
              <a:t> B, 16pt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cxnSp>
        <p:nvCxnSpPr>
          <p:cNvPr id="10" name="직선 연결선 9"/>
          <p:cNvCxnSpPr/>
          <p:nvPr userDrawn="1"/>
        </p:nvCxnSpPr>
        <p:spPr>
          <a:xfrm>
            <a:off x="332385" y="223729"/>
            <a:ext cx="8460000" cy="1588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332385" y="979140"/>
            <a:ext cx="8460000" cy="1588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 userDrawn="1"/>
        </p:nvSpPr>
        <p:spPr>
          <a:xfrm>
            <a:off x="7965446" y="203669"/>
            <a:ext cx="928694" cy="250583"/>
          </a:xfrm>
          <a:prstGeom prst="rect">
            <a:avLst/>
          </a:prstGeom>
          <a:noFill/>
        </p:spPr>
        <p:txBody>
          <a:bodyPr wrap="square" lIns="99569" tIns="49785" rIns="99569" bIns="49785" rtlCol="0">
            <a:spAutoFit/>
          </a:bodyPr>
          <a:lstStyle/>
          <a:p>
            <a:pPr algn="r">
              <a:lnSpc>
                <a:spcPct val="140000"/>
              </a:lnSpc>
            </a:pPr>
            <a:r>
              <a:rPr lang="ko-KR" altLang="en-US" sz="750" spc="0" dirty="0" smtClean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일반</a:t>
            </a:r>
            <a:endParaRPr lang="en-US" altLang="ko-KR" sz="750" spc="0" dirty="0" smtClean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슬라이드 번호 개체 틀 5"/>
          <p:cNvSpPr txBox="1">
            <a:spLocks/>
          </p:cNvSpPr>
          <p:nvPr userDrawn="1"/>
        </p:nvSpPr>
        <p:spPr>
          <a:xfrm>
            <a:off x="240954" y="6428953"/>
            <a:ext cx="2781319" cy="2508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bg1"/>
                </a:solidFill>
                <a:latin typeface="PF Din Text Cond Pro Medium" pitchFamily="2" charset="0"/>
                <a:ea typeface="Rix고딕 M" pitchFamily="18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0BB0C5-6955-4F9B-BA60-58E2367A55EF}" type="slidenum">
              <a:rPr kumimoji="0" lang="ko-KR" altLang="en-US" sz="800" b="0" i="0" u="none" strike="noStrike" kern="1200" cap="none" spc="50" normalizeH="0" baseline="0" noProof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kumimoji="0" lang="ko-KR" altLang="en-US" sz="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 </a:t>
            </a:r>
            <a:r>
              <a:rPr kumimoji="0" lang="en-US" altLang="ko-KR" sz="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/ </a:t>
            </a:r>
            <a:r>
              <a:rPr kumimoji="0" lang="ko-KR" altLang="en-US" sz="8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빅데이터</a:t>
            </a:r>
            <a:r>
              <a:rPr kumimoji="0" lang="ko-KR" altLang="en-US" sz="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 시대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8" name="내용 개체 틀 2"/>
          <p:cNvSpPr>
            <a:spLocks noGrp="1"/>
          </p:cNvSpPr>
          <p:nvPr>
            <p:ph idx="1"/>
          </p:nvPr>
        </p:nvSpPr>
        <p:spPr>
          <a:xfrm>
            <a:off x="612000" y="1233852"/>
            <a:ext cx="7920000" cy="4525963"/>
          </a:xfrm>
          <a:prstGeom prst="rect">
            <a:avLst/>
          </a:prstGeom>
        </p:spPr>
        <p:txBody>
          <a:bodyPr/>
          <a:lstStyle>
            <a:lvl1pPr marL="0" indent="0" algn="l" defTabSz="180000" rtl="0" eaLnBrk="1" latinLnBrk="1" hangingPunct="1">
              <a:lnSpc>
                <a:spcPct val="150000"/>
              </a:lnSpc>
              <a:spcBef>
                <a:spcPts val="300"/>
              </a:spcBef>
              <a:buFontTx/>
              <a:buNone/>
              <a:tabLst>
                <a:tab pos="180000" algn="l"/>
              </a:tabLst>
              <a:defRPr lang="ko-KR" altLang="en-US" sz="1000" b="0" i="0" spc="0" baseline="0" smtClean="0">
                <a:solidFill>
                  <a:schemeClr val="bg1"/>
                </a:solidFill>
                <a:latin typeface="+mn-lt"/>
                <a:ea typeface="+mn-ea"/>
              </a:defRPr>
            </a:lvl1pPr>
            <a:lvl2pPr marL="180000" indent="-180000" algn="l" rtl="0" eaLnBrk="1" latinLnBrk="1" hangingPunct="1">
              <a:lnSpc>
                <a:spcPct val="150000"/>
              </a:lnSpc>
              <a:spcBef>
                <a:spcPts val="10"/>
              </a:spcBef>
              <a:buFont typeface="+mj-lt"/>
              <a:buAutoNum type="arabicPeriod"/>
              <a:defRPr sz="1000" b="0" i="0" spc="0">
                <a:solidFill>
                  <a:schemeClr val="bg1"/>
                </a:solidFill>
                <a:latin typeface="+mn-lt"/>
                <a:ea typeface="+mn-ea"/>
              </a:defRPr>
            </a:lvl2pPr>
            <a:lvl3pPr marL="360000" indent="-180000" algn="l">
              <a:lnSpc>
                <a:spcPct val="150000"/>
              </a:lnSpc>
              <a:spcBef>
                <a:spcPts val="10"/>
              </a:spcBef>
              <a:buFont typeface="+mj-lt"/>
              <a:buAutoNum type="arabicParenR"/>
              <a:defRPr sz="1000">
                <a:solidFill>
                  <a:schemeClr val="bg1"/>
                </a:solidFill>
              </a:defRPr>
            </a:lvl3pPr>
            <a:lvl4pPr marL="648000" indent="-180000" algn="l">
              <a:lnSpc>
                <a:spcPct val="150000"/>
              </a:lnSpc>
              <a:spcBef>
                <a:spcPts val="10"/>
              </a:spcBef>
              <a:buFont typeface="+mj-ea"/>
              <a:buAutoNum type="circleNumDbPlain"/>
              <a:defRPr sz="1000" b="0" i="0" spc="0">
                <a:solidFill>
                  <a:schemeClr val="bg1"/>
                </a:solidFill>
                <a:latin typeface="+mn-lt"/>
                <a:ea typeface="+mn-ea"/>
              </a:defRPr>
            </a:lvl4pPr>
            <a:lvl5pPr marL="648000" indent="108000" algn="l">
              <a:lnSpc>
                <a:spcPct val="150000"/>
              </a:lnSpc>
              <a:spcBef>
                <a:spcPts val="100"/>
              </a:spcBef>
              <a:buFont typeface="Arial" panose="020B0604020202020204" pitchFamily="34" charset="0"/>
              <a:buChar char="•"/>
              <a:defRPr sz="1000">
                <a:solidFill>
                  <a:schemeClr val="bg1"/>
                </a:solidFill>
              </a:defRPr>
            </a:lvl5pPr>
            <a:lvl6pPr marL="900000" indent="0" algn="l">
              <a:lnSpc>
                <a:spcPct val="150000"/>
              </a:lnSpc>
              <a:spcBef>
                <a:spcPts val="10"/>
              </a:spcBef>
              <a:buFontTx/>
              <a:buNone/>
              <a:defRPr sz="1000">
                <a:solidFill>
                  <a:schemeClr val="bg1"/>
                </a:solidFill>
              </a:defRPr>
            </a:lvl6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en-US" altLang="ko-KR" dirty="0" smtClean="0"/>
          </a:p>
          <a:p>
            <a:pPr lvl="5"/>
            <a:r>
              <a:rPr lang="ko-KR" altLang="en-US" dirty="0" smtClean="0"/>
              <a:t>여섯째 수준</a:t>
            </a:r>
            <a:endParaRPr lang="en-US" altLang="ko-KR" dirty="0" smtClean="0"/>
          </a:p>
          <a:p>
            <a:pPr lvl="4"/>
            <a:endParaRPr lang="ko-KR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2294794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대외비"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252000" y="298748"/>
            <a:ext cx="8640000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 sz="1600" b="1" kern="12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600" b="1" dirty="0" smtClean="0">
                <a:solidFill>
                  <a:schemeClr val="bg1"/>
                </a:solidFill>
              </a:rPr>
              <a:t>1.1  </a:t>
            </a:r>
            <a:r>
              <a:rPr lang="ko-KR" altLang="ko-KR" sz="1600" b="1" dirty="0" smtClean="0">
                <a:solidFill>
                  <a:schemeClr val="bg1"/>
                </a:solidFill>
              </a:rPr>
              <a:t>페이지 제목</a:t>
            </a:r>
            <a:r>
              <a:rPr lang="en-US" altLang="ko-KR" sz="1600" b="1" dirty="0" smtClean="0">
                <a:solidFill>
                  <a:schemeClr val="bg1"/>
                </a:solidFill>
              </a:rPr>
              <a:t>: </a:t>
            </a:r>
            <a:r>
              <a:rPr lang="ko-KR" altLang="ko-KR" sz="1600" b="1" dirty="0" err="1" smtClean="0">
                <a:solidFill>
                  <a:schemeClr val="bg1"/>
                </a:solidFill>
              </a:rPr>
              <a:t>나눔바른고딕</a:t>
            </a:r>
            <a:r>
              <a:rPr lang="en-US" altLang="ko-KR" sz="1600" b="1" dirty="0" smtClean="0">
                <a:solidFill>
                  <a:schemeClr val="bg1"/>
                </a:solidFill>
              </a:rPr>
              <a:t> B, 16pt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cxnSp>
        <p:nvCxnSpPr>
          <p:cNvPr id="10" name="직선 연결선 9"/>
          <p:cNvCxnSpPr/>
          <p:nvPr userDrawn="1"/>
        </p:nvCxnSpPr>
        <p:spPr>
          <a:xfrm>
            <a:off x="332385" y="223729"/>
            <a:ext cx="8460000" cy="1588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332385" y="979140"/>
            <a:ext cx="8460000" cy="1588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 userDrawn="1"/>
        </p:nvSpPr>
        <p:spPr>
          <a:xfrm>
            <a:off x="7965446" y="203669"/>
            <a:ext cx="928694" cy="250583"/>
          </a:xfrm>
          <a:prstGeom prst="rect">
            <a:avLst/>
          </a:prstGeom>
          <a:noFill/>
        </p:spPr>
        <p:txBody>
          <a:bodyPr wrap="square" lIns="99569" tIns="49785" rIns="99569" bIns="49785" rtlCol="0">
            <a:spAutoFit/>
          </a:bodyPr>
          <a:lstStyle/>
          <a:p>
            <a:pPr algn="r">
              <a:lnSpc>
                <a:spcPct val="140000"/>
              </a:lnSpc>
            </a:pPr>
            <a:r>
              <a:rPr lang="ko-KR" altLang="en-US" sz="750" spc="0" dirty="0" smtClean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대외비</a:t>
            </a:r>
            <a:endParaRPr lang="en-US" altLang="ko-KR" sz="750" spc="0" dirty="0" smtClean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슬라이드 번호 개체 틀 5"/>
          <p:cNvSpPr txBox="1">
            <a:spLocks/>
          </p:cNvSpPr>
          <p:nvPr userDrawn="1"/>
        </p:nvSpPr>
        <p:spPr>
          <a:xfrm>
            <a:off x="240954" y="6428953"/>
            <a:ext cx="2781319" cy="2508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bg1"/>
                </a:solidFill>
                <a:latin typeface="PF Din Text Cond Pro Medium" pitchFamily="2" charset="0"/>
                <a:ea typeface="Rix고딕 M" pitchFamily="18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0BB0C5-6955-4F9B-BA60-58E2367A55EF}" type="slidenum">
              <a:rPr kumimoji="0" lang="ko-KR" altLang="en-US" sz="800" b="0" i="0" u="none" strike="noStrike" kern="1200" cap="none" spc="50" normalizeH="0" baseline="0" noProof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kumimoji="0" lang="ko-KR" altLang="en-US" sz="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 </a:t>
            </a:r>
            <a:r>
              <a:rPr kumimoji="0" lang="en-US" altLang="ko-KR" sz="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/ </a:t>
            </a:r>
            <a:r>
              <a:rPr kumimoji="0" lang="ko-KR" altLang="en-US" sz="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파워포인트 문서 사용 안내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8" name="내용 개체 틀 2"/>
          <p:cNvSpPr>
            <a:spLocks noGrp="1"/>
          </p:cNvSpPr>
          <p:nvPr>
            <p:ph idx="1"/>
          </p:nvPr>
        </p:nvSpPr>
        <p:spPr>
          <a:xfrm>
            <a:off x="612000" y="1233852"/>
            <a:ext cx="7920000" cy="4525963"/>
          </a:xfrm>
          <a:prstGeom prst="rect">
            <a:avLst/>
          </a:prstGeom>
        </p:spPr>
        <p:txBody>
          <a:bodyPr/>
          <a:lstStyle>
            <a:lvl1pPr marL="0" indent="0" algn="l" defTabSz="180000" rtl="0" eaLnBrk="1" latinLnBrk="1" hangingPunct="1">
              <a:lnSpc>
                <a:spcPct val="150000"/>
              </a:lnSpc>
              <a:spcBef>
                <a:spcPts val="300"/>
              </a:spcBef>
              <a:buFontTx/>
              <a:buNone/>
              <a:tabLst>
                <a:tab pos="180000" algn="l"/>
              </a:tabLst>
              <a:defRPr lang="ko-KR" altLang="en-US" sz="1000" b="0" i="0" spc="0" baseline="0" smtClean="0">
                <a:solidFill>
                  <a:schemeClr val="bg1"/>
                </a:solidFill>
                <a:latin typeface="+mn-lt"/>
                <a:ea typeface="+mn-ea"/>
              </a:defRPr>
            </a:lvl1pPr>
            <a:lvl2pPr marL="180000" indent="-180000" algn="l" rtl="0" eaLnBrk="1" latinLnBrk="1" hangingPunct="1">
              <a:lnSpc>
                <a:spcPct val="150000"/>
              </a:lnSpc>
              <a:spcBef>
                <a:spcPts val="10"/>
              </a:spcBef>
              <a:buFont typeface="+mj-lt"/>
              <a:buAutoNum type="arabicPeriod"/>
              <a:defRPr sz="1000" b="0" i="0" spc="0">
                <a:solidFill>
                  <a:schemeClr val="bg1"/>
                </a:solidFill>
                <a:latin typeface="+mn-lt"/>
                <a:ea typeface="+mn-ea"/>
              </a:defRPr>
            </a:lvl2pPr>
            <a:lvl3pPr marL="360000" indent="-180000" algn="l">
              <a:lnSpc>
                <a:spcPct val="150000"/>
              </a:lnSpc>
              <a:spcBef>
                <a:spcPts val="10"/>
              </a:spcBef>
              <a:buFont typeface="+mj-lt"/>
              <a:buAutoNum type="arabicParenR"/>
              <a:defRPr sz="1000">
                <a:solidFill>
                  <a:schemeClr val="bg1"/>
                </a:solidFill>
              </a:defRPr>
            </a:lvl3pPr>
            <a:lvl4pPr marL="648000" indent="-180000" algn="l">
              <a:lnSpc>
                <a:spcPct val="150000"/>
              </a:lnSpc>
              <a:spcBef>
                <a:spcPts val="10"/>
              </a:spcBef>
              <a:buFont typeface="+mj-ea"/>
              <a:buAutoNum type="circleNumDbPlain"/>
              <a:defRPr sz="1000" b="0" i="0" spc="0">
                <a:solidFill>
                  <a:schemeClr val="bg1"/>
                </a:solidFill>
                <a:latin typeface="+mn-lt"/>
                <a:ea typeface="+mn-ea"/>
              </a:defRPr>
            </a:lvl4pPr>
            <a:lvl5pPr marL="648000" indent="108000" algn="l">
              <a:lnSpc>
                <a:spcPct val="150000"/>
              </a:lnSpc>
              <a:spcBef>
                <a:spcPts val="100"/>
              </a:spcBef>
              <a:buFont typeface="Arial" panose="020B0604020202020204" pitchFamily="34" charset="0"/>
              <a:buChar char="•"/>
              <a:defRPr sz="1000">
                <a:solidFill>
                  <a:schemeClr val="bg1"/>
                </a:solidFill>
              </a:defRPr>
            </a:lvl5pPr>
            <a:lvl6pPr marL="900000" indent="0" algn="l">
              <a:lnSpc>
                <a:spcPct val="150000"/>
              </a:lnSpc>
              <a:spcBef>
                <a:spcPts val="10"/>
              </a:spcBef>
              <a:buFontTx/>
              <a:buNone/>
              <a:defRPr sz="1000">
                <a:solidFill>
                  <a:schemeClr val="bg1"/>
                </a:solidFill>
              </a:defRPr>
            </a:lvl6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en-US" altLang="ko-KR" dirty="0" smtClean="0"/>
          </a:p>
          <a:p>
            <a:pPr lvl="5"/>
            <a:r>
              <a:rPr lang="ko-KR" altLang="en-US" dirty="0" smtClean="0"/>
              <a:t>여섯째 수준</a:t>
            </a:r>
            <a:endParaRPr lang="en-US" altLang="ko-KR" dirty="0" smtClean="0"/>
          </a:p>
          <a:p>
            <a:pPr lvl="4"/>
            <a:endParaRPr lang="ko-KR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4559080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기밀"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252000" y="298748"/>
            <a:ext cx="8640000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 sz="1600" b="1" kern="12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600" b="1" dirty="0" smtClean="0">
                <a:solidFill>
                  <a:schemeClr val="bg1"/>
                </a:solidFill>
              </a:rPr>
              <a:t>1.1  </a:t>
            </a:r>
            <a:r>
              <a:rPr lang="ko-KR" altLang="ko-KR" sz="1600" b="1" dirty="0" smtClean="0">
                <a:solidFill>
                  <a:schemeClr val="bg1"/>
                </a:solidFill>
              </a:rPr>
              <a:t>페이지 제목</a:t>
            </a:r>
            <a:r>
              <a:rPr lang="en-US" altLang="ko-KR" sz="1600" b="1" dirty="0" smtClean="0">
                <a:solidFill>
                  <a:schemeClr val="bg1"/>
                </a:solidFill>
              </a:rPr>
              <a:t>: </a:t>
            </a:r>
            <a:r>
              <a:rPr lang="ko-KR" altLang="ko-KR" sz="1600" b="1" dirty="0" err="1" smtClean="0">
                <a:solidFill>
                  <a:schemeClr val="bg1"/>
                </a:solidFill>
              </a:rPr>
              <a:t>나눔바른고딕</a:t>
            </a:r>
            <a:r>
              <a:rPr lang="en-US" altLang="ko-KR" sz="1600" b="1" dirty="0" smtClean="0">
                <a:solidFill>
                  <a:schemeClr val="bg1"/>
                </a:solidFill>
              </a:rPr>
              <a:t> B, 16pt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cxnSp>
        <p:nvCxnSpPr>
          <p:cNvPr id="10" name="직선 연결선 9"/>
          <p:cNvCxnSpPr/>
          <p:nvPr userDrawn="1"/>
        </p:nvCxnSpPr>
        <p:spPr>
          <a:xfrm>
            <a:off x="332385" y="223729"/>
            <a:ext cx="8460000" cy="1588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332385" y="979140"/>
            <a:ext cx="8460000" cy="1588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 userDrawn="1"/>
        </p:nvSpPr>
        <p:spPr>
          <a:xfrm>
            <a:off x="7965446" y="203669"/>
            <a:ext cx="928694" cy="250583"/>
          </a:xfrm>
          <a:prstGeom prst="rect">
            <a:avLst/>
          </a:prstGeom>
          <a:noFill/>
        </p:spPr>
        <p:txBody>
          <a:bodyPr wrap="square" lIns="99569" tIns="49785" rIns="99569" bIns="49785" rtlCol="0">
            <a:spAutoFit/>
          </a:bodyPr>
          <a:lstStyle/>
          <a:p>
            <a:pPr algn="r">
              <a:lnSpc>
                <a:spcPct val="140000"/>
              </a:lnSpc>
            </a:pPr>
            <a:r>
              <a:rPr lang="ko-KR" altLang="en-US" sz="750" spc="0" dirty="0" smtClean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기밀</a:t>
            </a:r>
            <a:endParaRPr lang="en-US" altLang="ko-KR" sz="750" spc="0" dirty="0" smtClean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슬라이드 번호 개체 틀 5"/>
          <p:cNvSpPr txBox="1">
            <a:spLocks/>
          </p:cNvSpPr>
          <p:nvPr userDrawn="1"/>
        </p:nvSpPr>
        <p:spPr>
          <a:xfrm>
            <a:off x="240954" y="6428953"/>
            <a:ext cx="2781319" cy="2508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bg1"/>
                </a:solidFill>
                <a:latin typeface="PF Din Text Cond Pro Medium" pitchFamily="2" charset="0"/>
                <a:ea typeface="Rix고딕 M" pitchFamily="18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0BB0C5-6955-4F9B-BA60-58E2367A55EF}" type="slidenum">
              <a:rPr kumimoji="0" lang="ko-KR" altLang="en-US" sz="800" b="0" i="0" u="none" strike="noStrike" kern="1200" cap="none" spc="50" normalizeH="0" baseline="0" noProof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kumimoji="0" lang="ko-KR" altLang="en-US" sz="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 </a:t>
            </a:r>
            <a:r>
              <a:rPr kumimoji="0" lang="en-US" altLang="ko-KR" sz="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/ </a:t>
            </a:r>
            <a:r>
              <a:rPr kumimoji="0" lang="ko-KR" altLang="en-US" sz="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파워포인트 문서 사용 안내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8" name="내용 개체 틀 2"/>
          <p:cNvSpPr>
            <a:spLocks noGrp="1"/>
          </p:cNvSpPr>
          <p:nvPr>
            <p:ph idx="1"/>
          </p:nvPr>
        </p:nvSpPr>
        <p:spPr>
          <a:xfrm>
            <a:off x="612000" y="1233852"/>
            <a:ext cx="7920000" cy="4525963"/>
          </a:xfrm>
          <a:prstGeom prst="rect">
            <a:avLst/>
          </a:prstGeom>
        </p:spPr>
        <p:txBody>
          <a:bodyPr/>
          <a:lstStyle>
            <a:lvl1pPr marL="0" indent="0" algn="l" defTabSz="180000" rtl="0" eaLnBrk="1" latinLnBrk="1" hangingPunct="1">
              <a:lnSpc>
                <a:spcPct val="150000"/>
              </a:lnSpc>
              <a:spcBef>
                <a:spcPts val="300"/>
              </a:spcBef>
              <a:buFontTx/>
              <a:buNone/>
              <a:tabLst>
                <a:tab pos="180000" algn="l"/>
              </a:tabLst>
              <a:defRPr lang="ko-KR" altLang="en-US" sz="1000" b="0" i="0" spc="0" baseline="0" smtClean="0">
                <a:solidFill>
                  <a:schemeClr val="bg1"/>
                </a:solidFill>
                <a:latin typeface="+mn-lt"/>
                <a:ea typeface="+mn-ea"/>
              </a:defRPr>
            </a:lvl1pPr>
            <a:lvl2pPr marL="180000" indent="-180000" algn="l" rtl="0" eaLnBrk="1" latinLnBrk="1" hangingPunct="1">
              <a:lnSpc>
                <a:spcPct val="150000"/>
              </a:lnSpc>
              <a:spcBef>
                <a:spcPts val="10"/>
              </a:spcBef>
              <a:buFont typeface="+mj-lt"/>
              <a:buAutoNum type="arabicPeriod"/>
              <a:defRPr sz="1000" b="0" i="0" spc="0">
                <a:solidFill>
                  <a:schemeClr val="bg1"/>
                </a:solidFill>
                <a:latin typeface="+mn-lt"/>
                <a:ea typeface="+mn-ea"/>
              </a:defRPr>
            </a:lvl2pPr>
            <a:lvl3pPr marL="360000" indent="-180000" algn="l">
              <a:lnSpc>
                <a:spcPct val="150000"/>
              </a:lnSpc>
              <a:spcBef>
                <a:spcPts val="10"/>
              </a:spcBef>
              <a:buFont typeface="+mj-lt"/>
              <a:buAutoNum type="arabicParenR"/>
              <a:defRPr sz="1000">
                <a:solidFill>
                  <a:schemeClr val="bg1"/>
                </a:solidFill>
              </a:defRPr>
            </a:lvl3pPr>
            <a:lvl4pPr marL="648000" indent="-180000" algn="l">
              <a:lnSpc>
                <a:spcPct val="150000"/>
              </a:lnSpc>
              <a:spcBef>
                <a:spcPts val="10"/>
              </a:spcBef>
              <a:buFont typeface="+mj-ea"/>
              <a:buAutoNum type="circleNumDbPlain"/>
              <a:defRPr sz="1000" b="0" i="0" spc="0">
                <a:solidFill>
                  <a:schemeClr val="bg1"/>
                </a:solidFill>
                <a:latin typeface="+mn-lt"/>
                <a:ea typeface="+mn-ea"/>
              </a:defRPr>
            </a:lvl4pPr>
            <a:lvl5pPr marL="648000" indent="108000" algn="l">
              <a:lnSpc>
                <a:spcPct val="150000"/>
              </a:lnSpc>
              <a:spcBef>
                <a:spcPts val="100"/>
              </a:spcBef>
              <a:buFont typeface="Arial" panose="020B0604020202020204" pitchFamily="34" charset="0"/>
              <a:buChar char="•"/>
              <a:defRPr sz="1000">
                <a:solidFill>
                  <a:schemeClr val="bg1"/>
                </a:solidFill>
              </a:defRPr>
            </a:lvl5pPr>
            <a:lvl6pPr marL="900000" indent="0" algn="l">
              <a:lnSpc>
                <a:spcPct val="150000"/>
              </a:lnSpc>
              <a:spcBef>
                <a:spcPts val="10"/>
              </a:spcBef>
              <a:buFontTx/>
              <a:buNone/>
              <a:defRPr sz="1000">
                <a:solidFill>
                  <a:schemeClr val="bg1"/>
                </a:solidFill>
              </a:defRPr>
            </a:lvl6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en-US" altLang="ko-KR" dirty="0" smtClean="0"/>
          </a:p>
          <a:p>
            <a:pPr lvl="5"/>
            <a:r>
              <a:rPr lang="ko-KR" altLang="en-US" dirty="0" smtClean="0"/>
              <a:t>여섯째 수준</a:t>
            </a:r>
            <a:endParaRPr lang="en-US" altLang="ko-KR" dirty="0" smtClean="0"/>
          </a:p>
          <a:p>
            <a:pPr lvl="4"/>
            <a:endParaRPr lang="ko-KR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2294794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마지막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252000" y="2375786"/>
            <a:ext cx="8640000" cy="648000"/>
          </a:xfrm>
          <a:prstGeom prst="rect">
            <a:avLst/>
          </a:prstGeom>
        </p:spPr>
        <p:txBody>
          <a:bodyPr/>
          <a:lstStyle>
            <a:lvl1pPr algn="l">
              <a:defRPr lang="en-US" altLang="ko-KR" sz="3600" b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en-US" altLang="ko-KR" sz="4500" dirty="0" smtClean="0">
                <a:solidFill>
                  <a:srgbClr val="FFFFFF"/>
                </a:solidFill>
                <a:latin typeface="나눔바른고딕"/>
                <a:ea typeface="나눔바른고딕"/>
              </a:rPr>
              <a:t>End of Document</a:t>
            </a:r>
            <a:endParaRPr lang="ko-KR" altLang="ko-KR" sz="4500" dirty="0">
              <a:solidFill>
                <a:srgbClr val="FFFFFF"/>
              </a:solidFill>
              <a:latin typeface="나눔바른고딕"/>
              <a:ea typeface="나눔바른고딕"/>
            </a:endParaRPr>
          </a:p>
        </p:txBody>
      </p:sp>
    </p:spTree>
    <p:extLst>
      <p:ext uri="{BB962C8B-B14F-4D97-AF65-F5344CB8AC3E}">
        <p14:creationId xmlns:p14="http://schemas.microsoft.com/office/powerpoint/2010/main" val="32299663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2783" y="6452710"/>
            <a:ext cx="849602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1365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72" r:id="rId2"/>
    <p:sldLayoutId id="2147483652" r:id="rId3"/>
    <p:sldLayoutId id="2147483670" r:id="rId4"/>
    <p:sldLayoutId id="2147483664" r:id="rId5"/>
    <p:sldLayoutId id="2147483671" r:id="rId6"/>
    <p:sldLayoutId id="2147483661" r:id="rId7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DIKW_Pyramid" TargetMode="External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embed/2D8oji5EKbM?rel=0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translate.google.com/" TargetMode="Externa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18.png"/><Relationship Id="rId4" Type="http://schemas.openxmlformats.org/officeDocument/2006/relationships/hyperlink" Target="http://some.co.kr/searchKeywordMap.html?keyword=%EA%B5%AD%EB%AF%BC%EC%97%AC%EB%8F%99%EC%83%9D" TargetMode="Externa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err="1" smtClean="0">
                <a:ea typeface="나눔바른고딕" panose="020B0603020101020101" pitchFamily="50" charset="-127"/>
              </a:rPr>
              <a:t>빅데이터</a:t>
            </a:r>
            <a:r>
              <a:rPr lang="ko-KR" altLang="en-US" dirty="0" smtClean="0">
                <a:ea typeface="나눔바른고딕" panose="020B0603020101020101" pitchFamily="50" charset="-127"/>
              </a:rPr>
              <a:t> 시대</a:t>
            </a:r>
            <a:endParaRPr lang="ko-KR" altLang="en-US" dirty="0">
              <a:ea typeface="나눔바른고딕" panose="020B0603020101020101" pitchFamily="50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lvl="0">
              <a:lnSpc>
                <a:spcPct val="150000"/>
              </a:lnSpc>
            </a:pPr>
            <a:r>
              <a:rPr lang="ko-KR" altLang="en-US" sz="1600" dirty="0" smtClean="0"/>
              <a:t>작 성 자 </a:t>
            </a:r>
            <a:r>
              <a:rPr lang="en-US" altLang="ko-KR" sz="1600" dirty="0" smtClean="0"/>
              <a:t>: </a:t>
            </a:r>
            <a:r>
              <a:rPr lang="ko-KR" altLang="en-US" sz="1600" dirty="0" smtClean="0"/>
              <a:t>김 성 민</a:t>
            </a:r>
            <a:endParaRPr lang="ko-KR" altLang="en-US" sz="1600" dirty="0"/>
          </a:p>
        </p:txBody>
      </p:sp>
      <p:cxnSp>
        <p:nvCxnSpPr>
          <p:cNvPr id="4" name="직선 연결선 3"/>
          <p:cNvCxnSpPr/>
          <p:nvPr/>
        </p:nvCxnSpPr>
        <p:spPr>
          <a:xfrm>
            <a:off x="341771" y="2214554"/>
            <a:ext cx="342000" cy="158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232544" y="6482288"/>
            <a:ext cx="90441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800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ⓒ </a:t>
            </a:r>
            <a:r>
              <a:rPr lang="en-US" altLang="ko-KR" sz="800" dirty="0" smtClean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NAVER Corp</a:t>
            </a:r>
            <a:r>
              <a:rPr lang="en-US" altLang="ko-KR" sz="8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ko-KR" altLang="en-US" sz="800" dirty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36358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2000" y="298748"/>
            <a:ext cx="8640000" cy="830997"/>
          </a:xfrm>
        </p:spPr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dirty="0" smtClean="0">
                <a:effectLst/>
              </a:rPr>
              <a:t>Big + Data</a:t>
            </a:r>
            <a:endParaRPr lang="ko-KR" altLang="ko-KR" sz="2400" dirty="0" smtClean="0">
              <a:effectLst/>
            </a:endParaRPr>
          </a:p>
          <a:p>
            <a:endParaRPr lang="ko-KR" altLang="en-US" sz="2400" dirty="0"/>
          </a:p>
        </p:txBody>
      </p:sp>
      <p:sp>
        <p:nvSpPr>
          <p:cNvPr id="5" name="직사각형 4"/>
          <p:cNvSpPr/>
          <p:nvPr/>
        </p:nvSpPr>
        <p:spPr>
          <a:xfrm>
            <a:off x="3132739" y="4396095"/>
            <a:ext cx="29394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 smtClean="0">
                <a:solidFill>
                  <a:schemeClr val="bg1"/>
                </a:solidFill>
              </a:rPr>
              <a:t>Divide and Conquer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187731" y="2391313"/>
            <a:ext cx="4956037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0" dirty="0" smtClean="0">
                <a:solidFill>
                  <a:srgbClr val="2DB400"/>
                </a:solidFill>
              </a:rPr>
              <a:t>Big</a:t>
            </a:r>
            <a:r>
              <a:rPr lang="en-US" altLang="ko-KR" sz="8000" dirty="0" smtClean="0">
                <a:solidFill>
                  <a:schemeClr val="bg1"/>
                </a:solidFill>
              </a:rPr>
              <a:t> + </a:t>
            </a:r>
            <a:r>
              <a:rPr lang="en-US" altLang="ko-KR" sz="8000" dirty="0" smtClean="0">
                <a:solidFill>
                  <a:srgbClr val="FF0000"/>
                </a:solidFill>
              </a:rPr>
              <a:t>Data</a:t>
            </a:r>
            <a:endParaRPr lang="ko-KR" altLang="en-US" sz="8000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 dpi="0" rotWithShape="1">
            <a:blip r:embed="rId2">
              <a:alphaModFix amt="10000"/>
            </a:blip>
            <a:srcRect/>
            <a:stretch>
              <a:fillRect/>
            </a:stretch>
          </a:blipFill>
        </p:spPr>
        <p:txBody>
          <a:bodyPr wrap="none" rtlCol="0">
            <a:noAutofit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01523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4786314" y="1357299"/>
            <a:ext cx="3500462" cy="4357718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stretch>
              <a:fillRect/>
            </a:stretch>
          </a:blipFill>
        </p:spPr>
        <p:txBody>
          <a:bodyPr wrap="square" rtlCol="0">
            <a:noAutofit/>
          </a:bodyPr>
          <a:lstStyle/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2000" y="298748"/>
            <a:ext cx="8640000" cy="830997"/>
          </a:xfrm>
        </p:spPr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dirty="0" smtClean="0">
                <a:effectLst/>
              </a:rPr>
              <a:t>Big</a:t>
            </a:r>
            <a:endParaRPr lang="ko-KR" altLang="ko-KR" sz="2400" dirty="0" smtClean="0">
              <a:effectLst/>
            </a:endParaRPr>
          </a:p>
          <a:p>
            <a:endParaRPr lang="ko-KR" altLang="en-US" sz="2400" dirty="0"/>
          </a:p>
        </p:txBody>
      </p:sp>
      <p:pic>
        <p:nvPicPr>
          <p:cNvPr id="30727" name="Picture 7" descr="D:\삭제예정\bigmac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14414" y="1214423"/>
            <a:ext cx="4660073" cy="4214842"/>
          </a:xfrm>
          <a:prstGeom prst="rect">
            <a:avLst/>
          </a:prstGeom>
          <a:noFill/>
        </p:spPr>
      </p:pic>
      <p:sp>
        <p:nvSpPr>
          <p:cNvPr id="12" name="내용 개체 틀 2"/>
          <p:cNvSpPr>
            <a:spLocks noGrp="1"/>
          </p:cNvSpPr>
          <p:nvPr>
            <p:ph idx="1"/>
          </p:nvPr>
        </p:nvSpPr>
        <p:spPr>
          <a:xfrm>
            <a:off x="2285984" y="4786323"/>
            <a:ext cx="2245520" cy="2071677"/>
          </a:xfrm>
        </p:spPr>
        <p:txBody>
          <a:bodyPr/>
          <a:lstStyle/>
          <a:p>
            <a:pPr lvl="0" algn="ctr"/>
            <a:r>
              <a:rPr sz="8000" b="1" smtClean="0"/>
              <a:t>크다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lvl="0" algn="ctr"/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801523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2000" y="298748"/>
            <a:ext cx="8640000" cy="830997"/>
          </a:xfrm>
        </p:spPr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dirty="0" smtClean="0"/>
              <a:t>Data</a:t>
            </a:r>
            <a:endParaRPr lang="ko-KR" altLang="ko-KR" sz="2400" dirty="0" smtClean="0">
              <a:effectLst/>
            </a:endParaRPr>
          </a:p>
          <a:p>
            <a:endParaRPr lang="ko-KR" altLang="en-US" sz="2400" dirty="0"/>
          </a:p>
        </p:txBody>
      </p:sp>
      <p:sp>
        <p:nvSpPr>
          <p:cNvPr id="8" name="직사각형 7"/>
          <p:cNvSpPr/>
          <p:nvPr/>
        </p:nvSpPr>
        <p:spPr>
          <a:xfrm>
            <a:off x="1000100" y="2357430"/>
            <a:ext cx="692948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ko-KR" altLang="en-US" sz="4000" dirty="0" smtClean="0">
                <a:solidFill>
                  <a:schemeClr val="bg1"/>
                </a:solidFill>
                <a:latin typeface="+mn-ea"/>
              </a:rPr>
              <a:t>라틴어 </a:t>
            </a:r>
            <a:r>
              <a:rPr lang="en-US" altLang="ko-KR" sz="4000" dirty="0" smtClean="0">
                <a:solidFill>
                  <a:schemeClr val="bg1"/>
                </a:solidFill>
                <a:latin typeface="+mn-ea"/>
              </a:rPr>
              <a:t>"</a:t>
            </a:r>
            <a:r>
              <a:rPr lang="vi-VN" altLang="ko-KR" sz="4000" dirty="0" smtClean="0">
                <a:solidFill>
                  <a:srgbClr val="2DB400"/>
                </a:solidFill>
                <a:latin typeface="+mn-ea"/>
              </a:rPr>
              <a:t>dătum</a:t>
            </a:r>
            <a:r>
              <a:rPr lang="en-US" altLang="ko-KR" sz="4000" dirty="0" smtClean="0">
                <a:solidFill>
                  <a:schemeClr val="bg1"/>
                </a:solidFill>
                <a:latin typeface="+mn-ea"/>
              </a:rPr>
              <a:t>"</a:t>
            </a:r>
            <a:r>
              <a:rPr lang="ko-KR" altLang="en-US" sz="4000" dirty="0" smtClean="0">
                <a:solidFill>
                  <a:schemeClr val="bg1"/>
                </a:solidFill>
                <a:latin typeface="+mn-ea"/>
              </a:rPr>
              <a:t>의 복수형</a:t>
            </a:r>
            <a:endParaRPr lang="en-US" altLang="ko-KR" sz="4000" dirty="0" smtClean="0">
              <a:solidFill>
                <a:schemeClr val="bg1"/>
              </a:solidFill>
              <a:latin typeface="+mn-ea"/>
            </a:endParaRPr>
          </a:p>
          <a:p>
            <a:pPr lvl="0" algn="ctr"/>
            <a:endParaRPr lang="en-US" altLang="ko-KR" sz="4000" dirty="0" smtClean="0">
              <a:solidFill>
                <a:schemeClr val="bg1"/>
              </a:solidFill>
              <a:latin typeface="+mn-ea"/>
            </a:endParaRPr>
          </a:p>
          <a:p>
            <a:pPr lvl="0" algn="ctr"/>
            <a:r>
              <a:rPr lang="vi-VN" altLang="ko-KR" sz="4000" dirty="0" smtClean="0">
                <a:solidFill>
                  <a:srgbClr val="2DB400"/>
                </a:solidFill>
                <a:latin typeface="+mn-ea"/>
              </a:rPr>
              <a:t>d</a:t>
            </a:r>
            <a:r>
              <a:rPr lang="en-US" altLang="ko-KR" sz="4000" dirty="0" smtClean="0">
                <a:solidFill>
                  <a:srgbClr val="2DB400"/>
                </a:solidFill>
                <a:latin typeface="+mn-ea"/>
              </a:rPr>
              <a:t>a</a:t>
            </a:r>
            <a:r>
              <a:rPr lang="vi-VN" altLang="ko-KR" sz="4000" dirty="0" smtClean="0">
                <a:solidFill>
                  <a:srgbClr val="2DB400"/>
                </a:solidFill>
                <a:latin typeface="+mn-ea"/>
              </a:rPr>
              <a:t>tum</a:t>
            </a:r>
            <a:r>
              <a:rPr lang="ko-KR" altLang="en-US" sz="4000" dirty="0" smtClean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4000" dirty="0" smtClean="0">
                <a:solidFill>
                  <a:schemeClr val="bg1"/>
                </a:solidFill>
                <a:latin typeface="+mn-ea"/>
              </a:rPr>
              <a:t>: </a:t>
            </a:r>
            <a:r>
              <a:rPr lang="ko-KR" altLang="en-US" sz="4000" dirty="0" smtClean="0">
                <a:solidFill>
                  <a:schemeClr val="bg1"/>
                </a:solidFill>
                <a:latin typeface="+mn-ea"/>
              </a:rPr>
              <a:t>사실로서 주어진 것</a:t>
            </a:r>
            <a:endParaRPr lang="en-US" altLang="ko-KR" sz="4000" dirty="0" smtClean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01523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539552" y="1428020"/>
            <a:ext cx="3000396" cy="4286280"/>
          </a:xfrm>
          <a:prstGeom prst="rect">
            <a:avLst/>
          </a:prstGeom>
          <a:blipFill dpi="0" rotWithShape="1">
            <a:blip r:embed="rId2">
              <a:alphaModFix amt="70000"/>
            </a:blip>
            <a:srcRect/>
            <a:stretch>
              <a:fillRect/>
            </a:stretch>
          </a:blipFill>
        </p:spPr>
        <p:txBody>
          <a:bodyPr wrap="square" rtlCol="0">
            <a:noAutofit/>
          </a:bodyPr>
          <a:lstStyle/>
          <a:p>
            <a:endParaRPr lang="ko-KR" altLang="en-US" dirty="0"/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3059832" y="1556792"/>
            <a:ext cx="5317322" cy="2266586"/>
          </a:xfrm>
        </p:spPr>
        <p:txBody>
          <a:bodyPr/>
          <a:lstStyle/>
          <a:p>
            <a:pPr lvl="0"/>
            <a:r>
              <a:rPr lang="en-US" altLang="ko-KR" sz="2400" b="1" dirty="0">
                <a:latin typeface="+mn-ea"/>
              </a:rPr>
              <a:t>Lieutenant Commander </a:t>
            </a:r>
            <a:r>
              <a:rPr lang="en-US" altLang="ko-KR" sz="2400" b="1" dirty="0">
                <a:solidFill>
                  <a:srgbClr val="2DB400"/>
                </a:solidFill>
                <a:latin typeface="+mn-ea"/>
              </a:rPr>
              <a:t>Data</a:t>
            </a:r>
            <a:endParaRPr lang="en-US" altLang="ko-KR" sz="1800" b="1" dirty="0" smtClean="0">
              <a:solidFill>
                <a:srgbClr val="2DB400"/>
              </a:solidFill>
              <a:latin typeface="+mn-ea"/>
            </a:endParaRPr>
          </a:p>
          <a:p>
            <a:pPr lvl="0">
              <a:buFontTx/>
              <a:buChar char="-"/>
            </a:pPr>
            <a:r>
              <a:rPr sz="1800" dirty="0" smtClean="0">
                <a:latin typeface="+mn-ea"/>
              </a:rPr>
              <a:t> </a:t>
            </a:r>
            <a:r>
              <a:rPr sz="1800" dirty="0" err="1" smtClean="0">
                <a:latin typeface="+mn-ea"/>
              </a:rPr>
              <a:t>휴머노이드</a:t>
            </a:r>
            <a:endParaRPr lang="en-US" sz="1800" dirty="0" smtClean="0">
              <a:latin typeface="+mn-ea"/>
            </a:endParaRPr>
          </a:p>
          <a:p>
            <a:pPr lvl="0">
              <a:buFontTx/>
              <a:buChar char="-"/>
            </a:pPr>
            <a:r>
              <a:rPr sz="1800" dirty="0" smtClean="0">
                <a:latin typeface="+mn-ea"/>
              </a:rPr>
              <a:t> 은하계의 대부분의 지식을 </a:t>
            </a:r>
            <a:r>
              <a:rPr sz="1800" dirty="0" err="1" smtClean="0">
                <a:latin typeface="+mn-ea"/>
              </a:rPr>
              <a:t>머릿</a:t>
            </a:r>
            <a:r>
              <a:rPr sz="1800" dirty="0" smtClean="0">
                <a:latin typeface="+mn-ea"/>
              </a:rPr>
              <a:t> 속에 담고 있음</a:t>
            </a:r>
            <a:endParaRPr lang="en-US" sz="1800" dirty="0" smtClean="0">
              <a:latin typeface="+mn-ea"/>
            </a:endParaRPr>
          </a:p>
          <a:p>
            <a:pPr lvl="0">
              <a:buFontTx/>
              <a:buChar char="-"/>
            </a:pPr>
            <a:r>
              <a:rPr sz="1800" dirty="0">
                <a:latin typeface="+mn-ea"/>
              </a:rPr>
              <a:t> </a:t>
            </a:r>
            <a:r>
              <a:rPr sz="1800" dirty="0" smtClean="0">
                <a:latin typeface="+mn-ea"/>
              </a:rPr>
              <a:t>빠른 판단력과 종합적인 사고로 선장의 두뇌 역할</a:t>
            </a:r>
            <a:endParaRPr lang="en-US" altLang="ko-KR" sz="1800" dirty="0" smtClean="0">
              <a:latin typeface="+mn-ea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2000" y="298748"/>
            <a:ext cx="8640000" cy="830997"/>
          </a:xfrm>
        </p:spPr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dirty="0" smtClean="0">
                <a:effectLst/>
              </a:rPr>
              <a:t>Data</a:t>
            </a:r>
            <a:endParaRPr lang="ko-KR" altLang="ko-KR" sz="2400" dirty="0" smtClean="0">
              <a:effectLst/>
            </a:endParaRPr>
          </a:p>
          <a:p>
            <a:endParaRPr lang="ko-KR" altLang="en-US" sz="2400" dirty="0"/>
          </a:p>
        </p:txBody>
      </p:sp>
      <p:pic>
        <p:nvPicPr>
          <p:cNvPr id="1026" name="Picture 2" descr="http://media-cache-ec0.pinimg.com/236x/94/f3/53/94f3538fc04e3d4314e325956b2f64c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00" y="4437112"/>
            <a:ext cx="2247900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1523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stretch>
              <a:fillRect/>
            </a:stretch>
          </a:blipFill>
        </p:spPr>
        <p:txBody>
          <a:bodyPr wrap="none" rtlCol="0">
            <a:noAutofit/>
          </a:bodyPr>
          <a:lstStyle/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2000" y="298748"/>
            <a:ext cx="8640000" cy="461665"/>
          </a:xfrm>
        </p:spPr>
        <p:txBody>
          <a:bodyPr/>
          <a:lstStyle/>
          <a:p>
            <a:pPr>
              <a:defRPr/>
            </a:pPr>
            <a:r>
              <a:rPr lang="ko-KR" altLang="en-US" sz="2400" dirty="0" err="1"/>
              <a:t>빅데이터를</a:t>
            </a:r>
            <a:r>
              <a:rPr lang="ko-KR" altLang="en-US" sz="2400" dirty="0"/>
              <a:t> 구분하는 기준 </a:t>
            </a:r>
            <a:r>
              <a:rPr lang="en-US" altLang="ko-KR" sz="2400" dirty="0" smtClean="0"/>
              <a:t>1</a:t>
            </a:r>
            <a:endParaRPr lang="ko-KR" altLang="en-US" sz="2400" dirty="0"/>
          </a:p>
        </p:txBody>
      </p:sp>
      <p:sp>
        <p:nvSpPr>
          <p:cNvPr id="6" name="직사각형 5"/>
          <p:cNvSpPr/>
          <p:nvPr/>
        </p:nvSpPr>
        <p:spPr>
          <a:xfrm>
            <a:off x="0" y="2857496"/>
            <a:ext cx="91440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8000" dirty="0" smtClean="0">
                <a:solidFill>
                  <a:srgbClr val="2DB400"/>
                </a:solidFill>
              </a:rPr>
              <a:t>Volume</a:t>
            </a:r>
            <a:endParaRPr lang="ko-KR" altLang="en-US" sz="8000" dirty="0">
              <a:solidFill>
                <a:srgbClr val="2DB4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1523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stretch>
              <a:fillRect/>
            </a:stretch>
          </a:blipFill>
        </p:spPr>
        <p:txBody>
          <a:bodyPr wrap="none" rtlCol="0">
            <a:noAutofit/>
          </a:bodyPr>
          <a:lstStyle/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2000" y="298748"/>
            <a:ext cx="8640000" cy="461665"/>
          </a:xfrm>
        </p:spPr>
        <p:txBody>
          <a:bodyPr/>
          <a:lstStyle/>
          <a:p>
            <a:pPr>
              <a:defRPr/>
            </a:pPr>
            <a:r>
              <a:rPr lang="ko-KR" altLang="en-US" sz="2400" dirty="0" err="1"/>
              <a:t>빅데이터를</a:t>
            </a:r>
            <a:r>
              <a:rPr lang="ko-KR" altLang="en-US" sz="2400" dirty="0"/>
              <a:t> 구분하는 기준 </a:t>
            </a:r>
            <a:r>
              <a:rPr lang="en-US" altLang="ko-KR" sz="2400" dirty="0" smtClean="0"/>
              <a:t>2</a:t>
            </a:r>
            <a:endParaRPr lang="ko-KR" altLang="en-US" sz="2400" dirty="0"/>
          </a:p>
        </p:txBody>
      </p:sp>
      <p:sp>
        <p:nvSpPr>
          <p:cNvPr id="6" name="직사각형 5"/>
          <p:cNvSpPr/>
          <p:nvPr/>
        </p:nvSpPr>
        <p:spPr>
          <a:xfrm>
            <a:off x="0" y="2857496"/>
            <a:ext cx="91440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8000" dirty="0" smtClean="0">
                <a:solidFill>
                  <a:srgbClr val="2DB400"/>
                </a:solidFill>
              </a:rPr>
              <a:t>Velocity</a:t>
            </a:r>
            <a:endParaRPr lang="ko-KR" altLang="en-US" sz="8000" dirty="0">
              <a:solidFill>
                <a:srgbClr val="2DB4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1523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stretch>
              <a:fillRect/>
            </a:stretch>
          </a:blipFill>
        </p:spPr>
        <p:txBody>
          <a:bodyPr wrap="none" rtlCol="0">
            <a:noAutofit/>
          </a:bodyPr>
          <a:lstStyle/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2000" y="298748"/>
            <a:ext cx="8640000" cy="461665"/>
          </a:xfrm>
        </p:spPr>
        <p:txBody>
          <a:bodyPr/>
          <a:lstStyle/>
          <a:p>
            <a:pPr>
              <a:defRPr/>
            </a:pPr>
            <a:r>
              <a:rPr lang="ko-KR" altLang="en-US" sz="2400" dirty="0" err="1"/>
              <a:t>빅데이터를</a:t>
            </a:r>
            <a:r>
              <a:rPr lang="ko-KR" altLang="en-US" sz="2400" dirty="0"/>
              <a:t> 구분하는 기준 </a:t>
            </a:r>
            <a:r>
              <a:rPr lang="en-US" altLang="ko-KR" sz="2400" dirty="0" smtClean="0"/>
              <a:t>3</a:t>
            </a:r>
            <a:endParaRPr lang="ko-KR" altLang="en-US" sz="2400" dirty="0"/>
          </a:p>
        </p:txBody>
      </p:sp>
      <p:sp>
        <p:nvSpPr>
          <p:cNvPr id="5" name="직사각형 4"/>
          <p:cNvSpPr/>
          <p:nvPr/>
        </p:nvSpPr>
        <p:spPr>
          <a:xfrm>
            <a:off x="0" y="2857496"/>
            <a:ext cx="91440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8000" dirty="0" smtClean="0">
                <a:solidFill>
                  <a:srgbClr val="2DB400"/>
                </a:solidFill>
              </a:rPr>
              <a:t>Variety</a:t>
            </a:r>
            <a:endParaRPr lang="ko-KR" altLang="en-US" sz="8000" dirty="0">
              <a:solidFill>
                <a:srgbClr val="2DB4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1523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stretch>
              <a:fillRect/>
            </a:stretch>
          </a:blipFill>
        </p:spPr>
        <p:txBody>
          <a:bodyPr wrap="none" rtlCol="0">
            <a:noAutofit/>
          </a:bodyPr>
          <a:lstStyle/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2000" y="298748"/>
            <a:ext cx="8640000" cy="830997"/>
          </a:xfrm>
        </p:spPr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sz="2400" dirty="0" err="1" smtClean="0">
                <a:effectLst/>
              </a:rPr>
              <a:t>빅데이터</a:t>
            </a:r>
            <a:r>
              <a:rPr lang="ko-KR" altLang="en-US" sz="2400" dirty="0" err="1" smtClean="0">
                <a:effectLst/>
              </a:rPr>
              <a:t>를</a:t>
            </a:r>
            <a:r>
              <a:rPr lang="ko-KR" altLang="en-US" sz="2400" dirty="0" smtClean="0">
                <a:effectLst/>
              </a:rPr>
              <a:t> 구분하는 기준 </a:t>
            </a:r>
            <a:r>
              <a:rPr lang="en-US" altLang="ko-KR" sz="2400" dirty="0" smtClean="0">
                <a:effectLst/>
              </a:rPr>
              <a:t>4</a:t>
            </a:r>
            <a:endParaRPr lang="ko-KR" altLang="ko-KR" sz="2400" dirty="0" smtClean="0">
              <a:effectLst/>
            </a:endParaRPr>
          </a:p>
          <a:p>
            <a:endParaRPr lang="ko-KR" altLang="en-US" sz="2400" dirty="0"/>
          </a:p>
        </p:txBody>
      </p:sp>
      <p:sp>
        <p:nvSpPr>
          <p:cNvPr id="5" name="직사각형 4"/>
          <p:cNvSpPr/>
          <p:nvPr/>
        </p:nvSpPr>
        <p:spPr>
          <a:xfrm>
            <a:off x="0" y="2857496"/>
            <a:ext cx="91440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8000" dirty="0" smtClean="0">
                <a:solidFill>
                  <a:srgbClr val="2DB400"/>
                </a:solidFill>
              </a:rPr>
              <a:t>Value</a:t>
            </a:r>
            <a:endParaRPr lang="ko-KR" altLang="en-US" sz="8000" dirty="0">
              <a:solidFill>
                <a:srgbClr val="2DB4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1732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2000" y="298748"/>
            <a:ext cx="8640000" cy="584775"/>
          </a:xfrm>
        </p:spPr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err="1" smtClean="0"/>
              <a:t>빅데이</a:t>
            </a:r>
            <a:r>
              <a:rPr lang="ko-KR" altLang="en-US" dirty="0" err="1"/>
              <a:t>터</a:t>
            </a:r>
            <a:endParaRPr lang="ko-KR" altLang="ko-KR" dirty="0" smtClean="0">
              <a:effectLst/>
            </a:endParaRPr>
          </a:p>
          <a:p>
            <a:endParaRPr lang="ko-KR" altLang="en-US" dirty="0"/>
          </a:p>
        </p:txBody>
      </p:sp>
      <p:pic>
        <p:nvPicPr>
          <p:cNvPr id="1026" name="Picture 2" descr="http://cfile5.uf.tistory.com/image/155928484D76497D30EC27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8186" y="1976953"/>
            <a:ext cx="1512168" cy="518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3144474" y="1919315"/>
            <a:ext cx="5400600" cy="466956"/>
          </a:xfrm>
        </p:spPr>
        <p:txBody>
          <a:bodyPr/>
          <a:lstStyle/>
          <a:p>
            <a:pPr lvl="0"/>
            <a:r>
              <a:rPr lang="ko-KR" altLang="en-US" sz="1600" dirty="0" smtClean="0">
                <a:latin typeface="+mn-ea"/>
              </a:rPr>
              <a:t>하루에 </a:t>
            </a:r>
            <a:r>
              <a:rPr lang="en-US" altLang="ko-KR" sz="1600" dirty="0" smtClean="0">
                <a:solidFill>
                  <a:srgbClr val="2DB400"/>
                </a:solidFill>
                <a:latin typeface="+mn-ea"/>
              </a:rPr>
              <a:t>24 petabyte</a:t>
            </a:r>
            <a:r>
              <a:rPr lang="ko-KR" altLang="en-US" sz="1600" dirty="0" smtClean="0">
                <a:latin typeface="+mn-ea"/>
              </a:rPr>
              <a:t>의 사용자 정보 처리</a:t>
            </a:r>
            <a:endParaRPr lang="ko-KR" altLang="en-US" sz="1600" dirty="0">
              <a:latin typeface="+mn-ea"/>
            </a:endParaRPr>
          </a:p>
        </p:txBody>
      </p:sp>
      <p:pic>
        <p:nvPicPr>
          <p:cNvPr id="1028" name="Picture 4" descr="http://www.snowcollegenews.com/wp-content/uploads/2014/02/facebook-logo-reverse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8166" y="2647967"/>
            <a:ext cx="1872208" cy="704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내용 개체 틀 2"/>
          <p:cNvSpPr txBox="1">
            <a:spLocks/>
          </p:cNvSpPr>
          <p:nvPr/>
        </p:nvSpPr>
        <p:spPr>
          <a:xfrm>
            <a:off x="3144474" y="2826071"/>
            <a:ext cx="5400600" cy="466956"/>
          </a:xfrm>
          <a:prstGeom prst="rect">
            <a:avLst/>
          </a:prstGeom>
        </p:spPr>
        <p:txBody>
          <a:bodyPr/>
          <a:lstStyle>
            <a:lvl1pPr marL="0" indent="0" algn="l" defTabSz="180000" rtl="0" eaLnBrk="1" latinLnBrk="1" hangingPunct="1">
              <a:lnSpc>
                <a:spcPct val="150000"/>
              </a:lnSpc>
              <a:spcBef>
                <a:spcPts val="300"/>
              </a:spcBef>
              <a:buFontTx/>
              <a:buNone/>
              <a:tabLst>
                <a:tab pos="180000" algn="l"/>
              </a:tabLst>
              <a:defRPr lang="ko-KR" altLang="en-US" sz="1000" b="0" i="0" kern="1200" spc="0" baseline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14400" rtl="0" eaLnBrk="1" latinLnBrk="1" hangingPunct="1">
              <a:lnSpc>
                <a:spcPct val="150000"/>
              </a:lnSpc>
              <a:spcBef>
                <a:spcPts val="10"/>
              </a:spcBef>
              <a:buFont typeface="+mj-lt"/>
              <a:buAutoNum type="arabicPeriod"/>
              <a:defRPr sz="1000" b="0" i="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360000" indent="-180000" algn="l" defTabSz="914400" rtl="0" eaLnBrk="1" latinLnBrk="1" hangingPunct="1">
              <a:lnSpc>
                <a:spcPct val="150000"/>
              </a:lnSpc>
              <a:spcBef>
                <a:spcPts val="10"/>
              </a:spcBef>
              <a:buFont typeface="+mj-lt"/>
              <a:buAutoNum type="arabicParenR"/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648000" indent="-180000" algn="l" defTabSz="914400" rtl="0" eaLnBrk="1" latinLnBrk="1" hangingPunct="1">
              <a:lnSpc>
                <a:spcPct val="150000"/>
              </a:lnSpc>
              <a:spcBef>
                <a:spcPts val="10"/>
              </a:spcBef>
              <a:buFont typeface="+mj-ea"/>
              <a:buAutoNum type="circleNumDbPlain"/>
              <a:defRPr sz="1000" b="0" i="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648000" indent="108000" algn="l" defTabSz="914400" rtl="0" eaLnBrk="1" latinLnBrk="1" hangingPunct="1">
              <a:lnSpc>
                <a:spcPct val="150000"/>
              </a:lnSpc>
              <a:spcBef>
                <a:spcPts val="1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900000" indent="0" algn="l" defTabSz="914400" rtl="0" eaLnBrk="1" latinLnBrk="1" hangingPunct="1">
              <a:lnSpc>
                <a:spcPct val="150000"/>
              </a:lnSpc>
              <a:spcBef>
                <a:spcPts val="10"/>
              </a:spcBef>
              <a:buFontTx/>
              <a:buNone/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 smtClean="0">
                <a:latin typeface="+mn-ea"/>
              </a:rPr>
              <a:t>하루에 </a:t>
            </a:r>
            <a:r>
              <a:rPr lang="en-US" altLang="ko-KR" sz="1600" dirty="0" smtClean="0">
                <a:solidFill>
                  <a:srgbClr val="2DB400"/>
                </a:solidFill>
                <a:latin typeface="+mn-ea"/>
              </a:rPr>
              <a:t>30</a:t>
            </a:r>
            <a:r>
              <a:rPr lang="ko-KR" altLang="en-US" sz="1600" dirty="0" err="1" smtClean="0">
                <a:solidFill>
                  <a:srgbClr val="2DB400"/>
                </a:solidFill>
                <a:latin typeface="+mn-ea"/>
              </a:rPr>
              <a:t>억회</a:t>
            </a:r>
            <a:r>
              <a:rPr lang="ko-KR" altLang="en-US" sz="1600" dirty="0" smtClean="0">
                <a:solidFill>
                  <a:srgbClr val="2DB400"/>
                </a:solidFill>
                <a:latin typeface="+mn-ea"/>
              </a:rPr>
              <a:t> 이상</a:t>
            </a:r>
            <a:r>
              <a:rPr lang="ko-KR" altLang="en-US" sz="1600" dirty="0" smtClean="0">
                <a:latin typeface="+mn-ea"/>
              </a:rPr>
              <a:t>의 </a:t>
            </a:r>
            <a:r>
              <a:rPr lang="en-US" altLang="ko-KR" sz="1600" dirty="0" smtClean="0">
                <a:latin typeface="+mn-ea"/>
              </a:rPr>
              <a:t>activity</a:t>
            </a:r>
            <a:r>
              <a:rPr lang="ko-KR" altLang="en-US" sz="1600" dirty="0" smtClean="0">
                <a:latin typeface="+mn-ea"/>
              </a:rPr>
              <a:t>발생</a:t>
            </a:r>
            <a:endParaRPr lang="ko-KR" altLang="en-US" sz="1600" dirty="0">
              <a:latin typeface="+mn-ea"/>
            </a:endParaRPr>
          </a:p>
        </p:txBody>
      </p:sp>
      <p:pic>
        <p:nvPicPr>
          <p:cNvPr id="1034" name="Picture 10" descr="http://www.youtube.com/yt/brand/media/image/YouTube-logo-light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2581" y="3431483"/>
            <a:ext cx="1823378" cy="1134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내용 개체 틀 2"/>
          <p:cNvSpPr txBox="1">
            <a:spLocks/>
          </p:cNvSpPr>
          <p:nvPr/>
        </p:nvSpPr>
        <p:spPr>
          <a:xfrm>
            <a:off x="3144474" y="3732827"/>
            <a:ext cx="5400600" cy="466956"/>
          </a:xfrm>
          <a:prstGeom prst="rect">
            <a:avLst/>
          </a:prstGeom>
        </p:spPr>
        <p:txBody>
          <a:bodyPr/>
          <a:lstStyle>
            <a:lvl1pPr marL="0" indent="0" algn="l" defTabSz="180000" rtl="0" eaLnBrk="1" latinLnBrk="1" hangingPunct="1">
              <a:lnSpc>
                <a:spcPct val="150000"/>
              </a:lnSpc>
              <a:spcBef>
                <a:spcPts val="300"/>
              </a:spcBef>
              <a:buFontTx/>
              <a:buNone/>
              <a:tabLst>
                <a:tab pos="180000" algn="l"/>
              </a:tabLst>
              <a:defRPr lang="ko-KR" altLang="en-US" sz="1000" b="0" i="0" kern="1200" spc="0" baseline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14400" rtl="0" eaLnBrk="1" latinLnBrk="1" hangingPunct="1">
              <a:lnSpc>
                <a:spcPct val="150000"/>
              </a:lnSpc>
              <a:spcBef>
                <a:spcPts val="10"/>
              </a:spcBef>
              <a:buFont typeface="+mj-lt"/>
              <a:buAutoNum type="arabicPeriod"/>
              <a:defRPr sz="1000" b="0" i="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360000" indent="-180000" algn="l" defTabSz="914400" rtl="0" eaLnBrk="1" latinLnBrk="1" hangingPunct="1">
              <a:lnSpc>
                <a:spcPct val="150000"/>
              </a:lnSpc>
              <a:spcBef>
                <a:spcPts val="10"/>
              </a:spcBef>
              <a:buFont typeface="+mj-lt"/>
              <a:buAutoNum type="arabicParenR"/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648000" indent="-180000" algn="l" defTabSz="914400" rtl="0" eaLnBrk="1" latinLnBrk="1" hangingPunct="1">
              <a:lnSpc>
                <a:spcPct val="150000"/>
              </a:lnSpc>
              <a:spcBef>
                <a:spcPts val="10"/>
              </a:spcBef>
              <a:buFont typeface="+mj-ea"/>
              <a:buAutoNum type="circleNumDbPlain"/>
              <a:defRPr sz="1000" b="0" i="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648000" indent="108000" algn="l" defTabSz="914400" rtl="0" eaLnBrk="1" latinLnBrk="1" hangingPunct="1">
              <a:lnSpc>
                <a:spcPct val="150000"/>
              </a:lnSpc>
              <a:spcBef>
                <a:spcPts val="1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900000" indent="0" algn="l" defTabSz="914400" rtl="0" eaLnBrk="1" latinLnBrk="1" hangingPunct="1">
              <a:lnSpc>
                <a:spcPct val="150000"/>
              </a:lnSpc>
              <a:spcBef>
                <a:spcPts val="10"/>
              </a:spcBef>
              <a:buFontTx/>
              <a:buNone/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 smtClean="0">
                <a:latin typeface="+mn-ea"/>
              </a:rPr>
              <a:t>하루에 </a:t>
            </a:r>
            <a:r>
              <a:rPr lang="en-US" altLang="ko-KR" sz="1600" dirty="0">
                <a:solidFill>
                  <a:srgbClr val="2DB400"/>
                </a:solidFill>
                <a:latin typeface="+mn-ea"/>
              </a:rPr>
              <a:t>86,400</a:t>
            </a:r>
            <a:r>
              <a:rPr lang="ko-KR" altLang="en-US" sz="1600" dirty="0">
                <a:solidFill>
                  <a:srgbClr val="2DB400"/>
                </a:solidFill>
                <a:latin typeface="+mn-ea"/>
              </a:rPr>
              <a:t>시간 </a:t>
            </a:r>
            <a:r>
              <a:rPr lang="ko-KR" altLang="en-US" sz="1600" dirty="0" smtClean="0">
                <a:solidFill>
                  <a:srgbClr val="2DB400"/>
                </a:solidFill>
                <a:latin typeface="+mn-ea"/>
              </a:rPr>
              <a:t>분량의 동영상</a:t>
            </a:r>
            <a:r>
              <a:rPr lang="ko-KR" altLang="en-US" sz="1600" dirty="0" smtClean="0">
                <a:latin typeface="+mn-ea"/>
              </a:rPr>
              <a:t>이 사용자에 의해 </a:t>
            </a:r>
            <a:r>
              <a:rPr lang="ko-KR" altLang="en-US" sz="1600" dirty="0" err="1" smtClean="0">
                <a:latin typeface="+mn-ea"/>
              </a:rPr>
              <a:t>업로드됨</a:t>
            </a:r>
            <a:endParaRPr lang="ko-KR" altLang="en-US" sz="1600" dirty="0">
              <a:latin typeface="+mn-ea"/>
            </a:endParaRPr>
          </a:p>
        </p:txBody>
      </p:sp>
      <p:pic>
        <p:nvPicPr>
          <p:cNvPr id="1036" name="Picture 12" descr="http://img1.wikia.nocookie.net/__cb20111114180909/halofanon/images/1/1a/Twitter_logo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8236" y="4643212"/>
            <a:ext cx="1712068" cy="463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내용 개체 틀 2"/>
          <p:cNvSpPr txBox="1">
            <a:spLocks/>
          </p:cNvSpPr>
          <p:nvPr/>
        </p:nvSpPr>
        <p:spPr>
          <a:xfrm>
            <a:off x="3144474" y="4639582"/>
            <a:ext cx="5400600" cy="466956"/>
          </a:xfrm>
          <a:prstGeom prst="rect">
            <a:avLst/>
          </a:prstGeom>
        </p:spPr>
        <p:txBody>
          <a:bodyPr/>
          <a:lstStyle>
            <a:lvl1pPr marL="0" indent="0" algn="l" defTabSz="180000" rtl="0" eaLnBrk="1" latinLnBrk="1" hangingPunct="1">
              <a:lnSpc>
                <a:spcPct val="150000"/>
              </a:lnSpc>
              <a:spcBef>
                <a:spcPts val="300"/>
              </a:spcBef>
              <a:buFontTx/>
              <a:buNone/>
              <a:tabLst>
                <a:tab pos="180000" algn="l"/>
              </a:tabLst>
              <a:defRPr lang="ko-KR" altLang="en-US" sz="1000" b="0" i="0" kern="1200" spc="0" baseline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14400" rtl="0" eaLnBrk="1" latinLnBrk="1" hangingPunct="1">
              <a:lnSpc>
                <a:spcPct val="150000"/>
              </a:lnSpc>
              <a:spcBef>
                <a:spcPts val="10"/>
              </a:spcBef>
              <a:buFont typeface="+mj-lt"/>
              <a:buAutoNum type="arabicPeriod"/>
              <a:defRPr sz="1000" b="0" i="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360000" indent="-180000" algn="l" defTabSz="914400" rtl="0" eaLnBrk="1" latinLnBrk="1" hangingPunct="1">
              <a:lnSpc>
                <a:spcPct val="150000"/>
              </a:lnSpc>
              <a:spcBef>
                <a:spcPts val="10"/>
              </a:spcBef>
              <a:buFont typeface="+mj-lt"/>
              <a:buAutoNum type="arabicParenR"/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648000" indent="-180000" algn="l" defTabSz="914400" rtl="0" eaLnBrk="1" latinLnBrk="1" hangingPunct="1">
              <a:lnSpc>
                <a:spcPct val="150000"/>
              </a:lnSpc>
              <a:spcBef>
                <a:spcPts val="10"/>
              </a:spcBef>
              <a:buFont typeface="+mj-ea"/>
              <a:buAutoNum type="circleNumDbPlain"/>
              <a:defRPr sz="1000" b="0" i="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648000" indent="108000" algn="l" defTabSz="914400" rtl="0" eaLnBrk="1" latinLnBrk="1" hangingPunct="1">
              <a:lnSpc>
                <a:spcPct val="150000"/>
              </a:lnSpc>
              <a:spcBef>
                <a:spcPts val="1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900000" indent="0" algn="l" defTabSz="914400" rtl="0" eaLnBrk="1" latinLnBrk="1" hangingPunct="1">
              <a:lnSpc>
                <a:spcPct val="150000"/>
              </a:lnSpc>
              <a:spcBef>
                <a:spcPts val="10"/>
              </a:spcBef>
              <a:buFontTx/>
              <a:buNone/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 smtClean="0">
                <a:latin typeface="+mn-ea"/>
              </a:rPr>
              <a:t>하루에 </a:t>
            </a:r>
            <a:r>
              <a:rPr lang="en-US" altLang="ko-KR" sz="1600" dirty="0" smtClean="0">
                <a:solidFill>
                  <a:srgbClr val="2DB400"/>
                </a:solidFill>
                <a:latin typeface="+mn-ea"/>
              </a:rPr>
              <a:t>4</a:t>
            </a:r>
            <a:r>
              <a:rPr lang="ko-KR" altLang="en-US" sz="1600" dirty="0" err="1" smtClean="0">
                <a:solidFill>
                  <a:srgbClr val="2DB400"/>
                </a:solidFill>
                <a:latin typeface="+mn-ea"/>
              </a:rPr>
              <a:t>억건</a:t>
            </a:r>
            <a:r>
              <a:rPr lang="ko-KR" altLang="en-US" sz="1600" dirty="0" smtClean="0">
                <a:solidFill>
                  <a:srgbClr val="2DB400"/>
                </a:solidFill>
                <a:latin typeface="+mn-ea"/>
              </a:rPr>
              <a:t> 이상</a:t>
            </a:r>
            <a:r>
              <a:rPr lang="ko-KR" altLang="en-US" sz="1600" dirty="0" smtClean="0">
                <a:latin typeface="+mn-ea"/>
              </a:rPr>
              <a:t>의 </a:t>
            </a:r>
            <a:r>
              <a:rPr lang="ko-KR" altLang="en-US" sz="1600" dirty="0" err="1" smtClean="0">
                <a:latin typeface="+mn-ea"/>
              </a:rPr>
              <a:t>트윗이</a:t>
            </a:r>
            <a:r>
              <a:rPr lang="ko-KR" altLang="en-US" sz="1600" dirty="0" smtClean="0">
                <a:latin typeface="+mn-ea"/>
              </a:rPr>
              <a:t> 발생</a:t>
            </a:r>
            <a:endParaRPr lang="ko-KR" altLang="en-US" sz="16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87127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2000" y="298748"/>
            <a:ext cx="8640000" cy="584775"/>
          </a:xfrm>
        </p:spPr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err="1" smtClean="0"/>
              <a:t>빅데이</a:t>
            </a:r>
            <a:r>
              <a:rPr lang="ko-KR" altLang="en-US" dirty="0" err="1"/>
              <a:t>터</a:t>
            </a:r>
            <a:endParaRPr lang="ko-KR" altLang="ko-KR" dirty="0" smtClean="0">
              <a:effectLst/>
            </a:endParaRPr>
          </a:p>
          <a:p>
            <a:endParaRPr lang="ko-KR" altLang="en-US" dirty="0"/>
          </a:p>
        </p:txBody>
      </p:sp>
      <p:graphicFrame>
        <p:nvGraphicFramePr>
          <p:cNvPr id="5" name="차트 4"/>
          <p:cNvGraphicFramePr/>
          <p:nvPr>
            <p:extLst>
              <p:ext uri="{D42A27DB-BD31-4B8C-83A1-F6EECF244321}">
                <p14:modId xmlns:p14="http://schemas.microsoft.com/office/powerpoint/2010/main" val="3204577350"/>
              </p:ext>
            </p:extLst>
          </p:nvPr>
        </p:nvGraphicFramePr>
        <p:xfrm>
          <a:off x="539552" y="1412776"/>
          <a:ext cx="8136904" cy="44356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0500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sz="2400" dirty="0" smtClean="0"/>
              <a:t>목차</a:t>
            </a:r>
            <a:endParaRPr lang="ko-KR" altLang="en-US" sz="24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52000" y="980728"/>
            <a:ext cx="8640000" cy="5448668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US" altLang="ko-KR" sz="2000" dirty="0" smtClean="0"/>
              <a:t>Prologue</a:t>
            </a:r>
          </a:p>
          <a:p>
            <a:pPr>
              <a:lnSpc>
                <a:spcPct val="200000"/>
              </a:lnSpc>
            </a:pPr>
            <a:r>
              <a:rPr lang="ko-KR" altLang="en-US" sz="2000" dirty="0" err="1" smtClean="0"/>
              <a:t>빅데이터란</a:t>
            </a:r>
            <a:r>
              <a:rPr lang="en-US" altLang="ko-KR" sz="2000" dirty="0" smtClean="0"/>
              <a:t>?</a:t>
            </a:r>
          </a:p>
          <a:p>
            <a:pPr>
              <a:lnSpc>
                <a:spcPct val="200000"/>
              </a:lnSpc>
            </a:pPr>
            <a:r>
              <a:rPr lang="ko-KR" altLang="en-US" sz="2000" dirty="0" smtClean="0"/>
              <a:t>왜</a:t>
            </a:r>
            <a:r>
              <a:rPr lang="en-US" altLang="ko-KR" sz="2000" dirty="0" smtClean="0"/>
              <a:t>?</a:t>
            </a:r>
            <a:r>
              <a:rPr lang="ko-KR" altLang="en-US" sz="2000" dirty="0" smtClean="0"/>
              <a:t> </a:t>
            </a:r>
            <a:r>
              <a:rPr lang="ko-KR" altLang="en-US" sz="2000" dirty="0" err="1" smtClean="0"/>
              <a:t>빅데이터</a:t>
            </a:r>
            <a:r>
              <a:rPr lang="ko-KR" altLang="en-US" sz="2000" dirty="0" smtClean="0"/>
              <a:t> 인가</a:t>
            </a:r>
            <a:r>
              <a:rPr lang="en-US" altLang="ko-KR" sz="2000" dirty="0" smtClean="0"/>
              <a:t>!</a:t>
            </a:r>
          </a:p>
          <a:p>
            <a:pPr>
              <a:lnSpc>
                <a:spcPct val="200000"/>
              </a:lnSpc>
            </a:pPr>
            <a:r>
              <a:rPr lang="ko-KR" altLang="en-US" sz="2000" dirty="0" err="1" smtClean="0"/>
              <a:t>빅데이터</a:t>
            </a:r>
            <a:r>
              <a:rPr lang="ko-KR" altLang="en-US" sz="2000" dirty="0" smtClean="0"/>
              <a:t> 이야기</a:t>
            </a:r>
            <a:endParaRPr lang="en-US" altLang="ko-KR" sz="2000" dirty="0" smtClean="0"/>
          </a:p>
          <a:p>
            <a:pPr>
              <a:lnSpc>
                <a:spcPct val="200000"/>
              </a:lnSpc>
            </a:pPr>
            <a:r>
              <a:rPr lang="en-US" altLang="ko-KR" sz="2000" dirty="0" smtClean="0"/>
              <a:t>Epilogue</a:t>
            </a:r>
            <a:endParaRPr lang="en-US" altLang="ko-KR" sz="1800" dirty="0" smtClean="0"/>
          </a:p>
          <a:p>
            <a:endParaRPr lang="en-US" altLang="ko-KR" sz="2000" dirty="0" smtClean="0"/>
          </a:p>
        </p:txBody>
      </p:sp>
    </p:spTree>
    <p:extLst>
      <p:ext uri="{BB962C8B-B14F-4D97-AF65-F5344CB8AC3E}">
        <p14:creationId xmlns:p14="http://schemas.microsoft.com/office/powerpoint/2010/main" val="3013361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2000" y="298748"/>
            <a:ext cx="8640000" cy="830997"/>
          </a:xfrm>
        </p:spPr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sz="2400" smtClean="0">
                <a:effectLst/>
              </a:rPr>
              <a:t>빅데이터</a:t>
            </a:r>
            <a:endParaRPr lang="ko-KR" altLang="ko-KR" sz="2400" dirty="0" smtClean="0">
              <a:effectLst/>
            </a:endParaRPr>
          </a:p>
          <a:p>
            <a:endParaRPr lang="ko-KR" altLang="en-US" sz="2400" dirty="0"/>
          </a:p>
        </p:txBody>
      </p:sp>
      <p:pic>
        <p:nvPicPr>
          <p:cNvPr id="1026" name="Picture 2" descr="http://images.huffingtonpost.com/2014-05-21-Hilbert_InfoGrowth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0528" y="-171400"/>
            <a:ext cx="9144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1320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dirty="0">
                <a:latin typeface="+mj-lt"/>
              </a:rPr>
              <a:t>3</a:t>
            </a:r>
            <a:r>
              <a:rPr dirty="0" smtClean="0">
                <a:latin typeface="+mj-lt"/>
              </a:rPr>
              <a:t>. </a:t>
            </a:r>
            <a:r>
              <a:rPr lang="ko-KR" altLang="en-US" dirty="0">
                <a:latin typeface="+mj-lt"/>
              </a:rPr>
              <a:t>왜</a:t>
            </a:r>
            <a:r>
              <a:rPr dirty="0">
                <a:latin typeface="+mj-lt"/>
              </a:rPr>
              <a:t>? </a:t>
            </a:r>
            <a:r>
              <a:rPr lang="ko-KR" altLang="en-US" dirty="0" err="1">
                <a:latin typeface="+mj-lt"/>
              </a:rPr>
              <a:t>빅데이터</a:t>
            </a:r>
            <a:r>
              <a:rPr lang="ko-KR" altLang="en-US" dirty="0">
                <a:latin typeface="+mj-lt"/>
              </a:rPr>
              <a:t> 인가</a:t>
            </a:r>
            <a:r>
              <a:rPr dirty="0">
                <a:latin typeface="+mj-lt"/>
              </a:rPr>
              <a:t>!</a:t>
            </a:r>
            <a:endParaRPr lang="ko-KR" alt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56431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2000" y="298748"/>
            <a:ext cx="8640000" cy="830997"/>
          </a:xfrm>
        </p:spPr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dirty="0" smtClean="0">
                <a:effectLst/>
              </a:rPr>
              <a:t>Data </a:t>
            </a:r>
            <a:r>
              <a:rPr lang="ko-KR" altLang="en-US" sz="2400" dirty="0" smtClean="0">
                <a:effectLst/>
              </a:rPr>
              <a:t>와</a:t>
            </a:r>
            <a:r>
              <a:rPr lang="en-US" altLang="ko-KR" sz="2400" dirty="0" smtClean="0"/>
              <a:t> Information</a:t>
            </a:r>
            <a:endParaRPr lang="ko-KR" altLang="ko-KR" sz="2400" dirty="0" smtClean="0">
              <a:effectLst/>
            </a:endParaRPr>
          </a:p>
          <a:p>
            <a:endParaRPr lang="ko-KR" altLang="en-US" sz="2400" dirty="0"/>
          </a:p>
        </p:txBody>
      </p:sp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357158" y="1000108"/>
            <a:ext cx="8429684" cy="5357850"/>
          </a:xfr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lvl="0"/>
            <a:endParaRPr lang="en-US" altLang="ko-KR" sz="2400" b="1" dirty="0" smtClean="0">
              <a:solidFill>
                <a:schemeClr val="tx1"/>
              </a:solidFill>
            </a:endParaRPr>
          </a:p>
          <a:p>
            <a:pPr lvl="0"/>
            <a:r>
              <a:rPr lang="en-US" altLang="ko-KR" sz="2400" b="1" dirty="0" smtClean="0">
                <a:solidFill>
                  <a:schemeClr val="tx1"/>
                </a:solidFill>
              </a:rPr>
              <a:t>                         </a:t>
            </a:r>
            <a:r>
              <a:rPr lang="en-US" altLang="ko-KR" sz="1800" b="1" dirty="0" smtClean="0">
                <a:solidFill>
                  <a:schemeClr val="tx1"/>
                </a:solidFill>
              </a:rPr>
              <a:t>Information</a:t>
            </a:r>
            <a:endParaRPr lang="en-US" altLang="ko-KR" sz="2400" b="1" dirty="0">
              <a:solidFill>
                <a:schemeClr val="tx1"/>
              </a:solidFill>
            </a:endParaRPr>
          </a:p>
          <a:p>
            <a:pPr lvl="0"/>
            <a:endParaRPr lang="en-US" altLang="ko-KR" sz="2400" b="1" dirty="0" smtClean="0">
              <a:solidFill>
                <a:schemeClr val="tx1"/>
              </a:solidFill>
            </a:endParaRPr>
          </a:p>
          <a:p>
            <a:pPr lvl="0"/>
            <a:endParaRPr lang="en-US" altLang="ko-KR" sz="2400" b="1" dirty="0">
              <a:solidFill>
                <a:schemeClr val="tx1"/>
              </a:solidFill>
            </a:endParaRPr>
          </a:p>
          <a:p>
            <a:pPr lvl="0"/>
            <a:r>
              <a:rPr lang="en-US" altLang="ko-KR" sz="2400" b="1" dirty="0">
                <a:solidFill>
                  <a:schemeClr val="tx1"/>
                </a:solidFill>
              </a:rPr>
              <a:t> </a:t>
            </a:r>
            <a:r>
              <a:rPr lang="en-US" altLang="ko-KR" sz="2400" b="1" dirty="0" smtClean="0">
                <a:solidFill>
                  <a:schemeClr val="tx1"/>
                </a:solidFill>
              </a:rPr>
              <a:t>                        </a:t>
            </a:r>
            <a:r>
              <a:rPr lang="en-US" altLang="ko-KR" sz="4000" b="1" dirty="0" smtClean="0">
                <a:solidFill>
                  <a:schemeClr val="tx1"/>
                </a:solidFill>
              </a:rPr>
              <a:t> Data</a:t>
            </a:r>
            <a:endParaRPr lang="en-US" altLang="ko-KR" sz="2400" b="1" dirty="0">
              <a:solidFill>
                <a:schemeClr val="tx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131840" y="5949280"/>
            <a:ext cx="557216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 smtClean="0">
                <a:solidFill>
                  <a:srgbClr val="2DB400"/>
                </a:solidFill>
                <a:hlinkClick r:id="rId3"/>
              </a:rPr>
              <a:t>http://en.wikipedia.org/wiki/DIKW_Pyramid</a:t>
            </a:r>
            <a:endParaRPr lang="ko-KR" altLang="en-US" sz="1200" dirty="0">
              <a:solidFill>
                <a:srgbClr val="2DB4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1523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2000" y="298748"/>
            <a:ext cx="8640000" cy="830997"/>
          </a:xfrm>
        </p:spPr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sz="2400" dirty="0" smtClean="0">
                <a:effectLst/>
              </a:rPr>
              <a:t>전통적인 방식의 분석</a:t>
            </a:r>
            <a:endParaRPr lang="ko-KR" altLang="ko-KR" sz="2400" dirty="0" smtClean="0">
              <a:effectLst/>
            </a:endParaRPr>
          </a:p>
          <a:p>
            <a:endParaRPr lang="ko-KR" altLang="en-US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 dpi="0" rotWithShape="1">
            <a:blip r:embed="rId3">
              <a:alphaModFix amt="10000"/>
            </a:blip>
            <a:srcRect/>
            <a:stretch>
              <a:fillRect/>
            </a:stretch>
          </a:blipFill>
        </p:spPr>
        <p:txBody>
          <a:bodyPr wrap="none" rtlCol="0">
            <a:noAutofit/>
          </a:bodyPr>
          <a:lstStyle/>
          <a:p>
            <a:endParaRPr lang="ko-KR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1554112"/>
            <a:ext cx="1835363" cy="2520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3472591" y="1554112"/>
            <a:ext cx="4987841" cy="1656184"/>
          </a:xfrm>
        </p:spPr>
        <p:txBody>
          <a:bodyPr/>
          <a:lstStyle/>
          <a:p>
            <a:pPr lvl="0"/>
            <a:r>
              <a:rPr lang="en-US" altLang="ko-KR" sz="2400" b="1" dirty="0" smtClean="0">
                <a:latin typeface="+mn-ea"/>
              </a:rPr>
              <a:t>John </a:t>
            </a:r>
            <a:r>
              <a:rPr lang="en-US" altLang="ko-KR" sz="2400" b="1" dirty="0" err="1" smtClean="0">
                <a:latin typeface="+mn-ea"/>
              </a:rPr>
              <a:t>Graunt</a:t>
            </a:r>
            <a:endParaRPr lang="en-US" sz="1800" dirty="0" smtClean="0">
              <a:latin typeface="+mn-ea"/>
            </a:endParaRPr>
          </a:p>
          <a:p>
            <a:pPr lvl="0">
              <a:buFontTx/>
              <a:buChar char="-"/>
            </a:pPr>
            <a:r>
              <a:rPr sz="1800" dirty="0" smtClean="0">
                <a:latin typeface="+mn-ea"/>
              </a:rPr>
              <a:t> </a:t>
            </a:r>
            <a:r>
              <a:rPr lang="ko-KR" altLang="en-US" sz="1800" dirty="0" smtClean="0">
                <a:latin typeface="+mn-ea"/>
              </a:rPr>
              <a:t>인구 통계학의 창시자</a:t>
            </a:r>
            <a:endParaRPr lang="en-US" sz="1800" dirty="0" smtClean="0">
              <a:latin typeface="+mn-ea"/>
            </a:endParaRPr>
          </a:p>
          <a:p>
            <a:pPr lvl="0">
              <a:buFontTx/>
              <a:buChar char="-"/>
            </a:pPr>
            <a:r>
              <a:rPr sz="1800" dirty="0">
                <a:latin typeface="+mn-ea"/>
              </a:rPr>
              <a:t> </a:t>
            </a:r>
            <a:r>
              <a:rPr lang="ko-KR" altLang="en-US" sz="1800" dirty="0" smtClean="0">
                <a:latin typeface="+mn-ea"/>
              </a:rPr>
              <a:t>부분을 이용해 전체를 추론하는 방법을 고안</a:t>
            </a:r>
            <a:endParaRPr lang="en-US" altLang="ko-KR" sz="1800" dirty="0" smtClean="0">
              <a:latin typeface="+mn-ea"/>
            </a:endParaRPr>
          </a:p>
        </p:txBody>
      </p:sp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0763" y="790575"/>
            <a:ext cx="4562475" cy="527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01523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2000" y="298748"/>
            <a:ext cx="8640000" cy="830997"/>
          </a:xfrm>
        </p:spPr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dirty="0" smtClean="0"/>
              <a:t>일부</a:t>
            </a:r>
            <a:r>
              <a:rPr sz="2400" dirty="0" smtClean="0"/>
              <a:t>에서 </a:t>
            </a:r>
            <a:r>
              <a:rPr lang="ko-KR" altLang="en-US" sz="2400" dirty="0" smtClean="0"/>
              <a:t>샘플</a:t>
            </a:r>
            <a:r>
              <a:rPr sz="2400" dirty="0" smtClean="0"/>
              <a:t>로</a:t>
            </a:r>
            <a:r>
              <a:rPr lang="en-US" sz="2400" dirty="0" smtClean="0"/>
              <a:t>…</a:t>
            </a:r>
            <a:endParaRPr lang="ko-KR" altLang="ko-KR" sz="2400" dirty="0" smtClean="0">
              <a:effectLst/>
            </a:endParaRPr>
          </a:p>
          <a:p>
            <a:endParaRPr lang="ko-KR" altLang="en-US" sz="2400" dirty="0"/>
          </a:p>
        </p:txBody>
      </p:sp>
      <p:sp>
        <p:nvSpPr>
          <p:cNvPr id="3" name="AutoShape 10" descr="http://www.namdogeog.net/bbs/data/galleryboard03/%EB%AA%BD%EB%8F%8C%EB%A7%88%EC%8B%9D.jpg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" name="AutoShape 12" descr="http://www.namdogeog.net/bbs/data/galleryboard03/%EB%AA%BD%EB%8F%8C%EB%A7%88%EC%8B%9D.jpg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3089" name="Picture 1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0763" y="790575"/>
            <a:ext cx="4562475" cy="527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01523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2000" y="298748"/>
            <a:ext cx="8640000" cy="830997"/>
          </a:xfrm>
        </p:spPr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dirty="0" smtClean="0"/>
              <a:t>샘</a:t>
            </a:r>
            <a:r>
              <a:rPr lang="ko-KR" altLang="en-US" sz="2400" dirty="0"/>
              <a:t>플</a:t>
            </a:r>
            <a:r>
              <a:rPr sz="2400" dirty="0" smtClean="0"/>
              <a:t>에서 </a:t>
            </a:r>
            <a:r>
              <a:rPr lang="ko-KR" altLang="en-US" sz="2400" dirty="0" smtClean="0"/>
              <a:t>전체</a:t>
            </a:r>
            <a:r>
              <a:rPr sz="2400" dirty="0" smtClean="0"/>
              <a:t>로</a:t>
            </a:r>
            <a:r>
              <a:rPr lang="en-US" sz="2400" dirty="0" smtClean="0"/>
              <a:t>…</a:t>
            </a:r>
            <a:endParaRPr lang="ko-KR" altLang="ko-KR" sz="2400" dirty="0" smtClean="0">
              <a:effectLst/>
            </a:endParaRPr>
          </a:p>
          <a:p>
            <a:endParaRPr lang="ko-KR" altLang="en-US" sz="24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0763" y="790575"/>
            <a:ext cx="4562475" cy="527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16136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2000" y="298748"/>
            <a:ext cx="8640000" cy="830997"/>
          </a:xfrm>
        </p:spPr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sz="2400" dirty="0" err="1" smtClean="0">
                <a:effectLst/>
              </a:rPr>
              <a:t>빅데이터</a:t>
            </a:r>
            <a:r>
              <a:rPr sz="2400" dirty="0" smtClean="0">
                <a:effectLst/>
              </a:rPr>
              <a:t> </a:t>
            </a:r>
            <a:r>
              <a:rPr lang="ko-KR" altLang="en-US" sz="2400" dirty="0" smtClean="0">
                <a:effectLst/>
              </a:rPr>
              <a:t>시대</a:t>
            </a:r>
            <a:endParaRPr lang="ko-KR" altLang="ko-KR" sz="2400" dirty="0" smtClean="0">
              <a:effectLst/>
            </a:endParaRPr>
          </a:p>
          <a:p>
            <a:endParaRPr lang="ko-KR" altLang="en-US" sz="2400" dirty="0"/>
          </a:p>
        </p:txBody>
      </p:sp>
      <p:pic>
        <p:nvPicPr>
          <p:cNvPr id="16385" name="Picture 1">
            <a:hlinkClick r:id="rId3"/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571604" y="1990735"/>
            <a:ext cx="5843648" cy="3152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801523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dirty="0">
                <a:latin typeface="+mj-lt"/>
              </a:rPr>
              <a:t>4</a:t>
            </a:r>
            <a:r>
              <a:rPr dirty="0" smtClean="0">
                <a:latin typeface="+mj-lt"/>
              </a:rPr>
              <a:t>. </a:t>
            </a:r>
            <a:r>
              <a:rPr lang="ko-KR" altLang="en-US" dirty="0" err="1" smtClean="0">
                <a:latin typeface="+mj-lt"/>
              </a:rPr>
              <a:t>빅데이터</a:t>
            </a:r>
            <a:r>
              <a:rPr lang="ko-KR" altLang="en-US" dirty="0" smtClean="0">
                <a:latin typeface="+mj-lt"/>
              </a:rPr>
              <a:t> 이야기</a:t>
            </a:r>
            <a:endParaRPr lang="ko-KR" alt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38296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2000" y="298748"/>
            <a:ext cx="8640000" cy="830997"/>
          </a:xfrm>
        </p:spPr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sz="2400" smtClean="0"/>
              <a:t>나름 빅데이터</a:t>
            </a:r>
            <a:endParaRPr lang="ko-KR" altLang="ko-KR" sz="2400" dirty="0" smtClean="0">
              <a:effectLst/>
            </a:endParaRPr>
          </a:p>
          <a:p>
            <a:endParaRPr lang="ko-KR" altLang="en-US" sz="2400" dirty="0"/>
          </a:p>
        </p:txBody>
      </p:sp>
      <p:pic>
        <p:nvPicPr>
          <p:cNvPr id="2765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000496" y="3286124"/>
            <a:ext cx="4752975" cy="30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7652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7158" y="1214422"/>
            <a:ext cx="4448175" cy="2924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4857752" y="1214422"/>
            <a:ext cx="2214578" cy="1071570"/>
          </a:xfrm>
        </p:spPr>
        <p:txBody>
          <a:bodyPr/>
          <a:lstStyle/>
          <a:p>
            <a:pPr lvl="0"/>
            <a:r>
              <a:rPr lang="en-US" altLang="ko-KR" sz="4000" b="1" dirty="0" smtClean="0">
                <a:solidFill>
                  <a:srgbClr val="2DB400"/>
                </a:solidFill>
              </a:rPr>
              <a:t>GOOD</a:t>
            </a:r>
            <a:endParaRPr lang="ko-KR" altLang="en-US" sz="4000" dirty="0">
              <a:solidFill>
                <a:srgbClr val="2DB400"/>
              </a:solidFill>
            </a:endParaRPr>
          </a:p>
        </p:txBody>
      </p:sp>
      <p:sp>
        <p:nvSpPr>
          <p:cNvPr id="10" name="내용 개체 틀 2"/>
          <p:cNvSpPr txBox="1">
            <a:spLocks/>
          </p:cNvSpPr>
          <p:nvPr/>
        </p:nvSpPr>
        <p:spPr>
          <a:xfrm>
            <a:off x="1785918" y="5286388"/>
            <a:ext cx="2214578" cy="1071570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180000" rtl="0" eaLnBrk="1" fontAlgn="auto" latinLnBrk="1" hangingPunct="1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80000" algn="l"/>
              </a:tabLst>
              <a:defRPr/>
            </a:pPr>
            <a:r>
              <a:rPr kumimoji="0" lang="en-US" altLang="ko-KR" sz="4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BAD</a:t>
            </a:r>
            <a:endParaRPr kumimoji="0" lang="ko-KR" altLang="en-US" sz="4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01523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2000" y="298748"/>
            <a:ext cx="8640000" cy="830997"/>
          </a:xfrm>
        </p:spPr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sz="2400" smtClean="0"/>
              <a:t>나름 빅데이터</a:t>
            </a:r>
            <a:endParaRPr lang="ko-KR" altLang="ko-KR" sz="2400" dirty="0" smtClean="0">
              <a:effectLst/>
            </a:endParaRPr>
          </a:p>
          <a:p>
            <a:endParaRPr lang="ko-KR" altLang="en-US" sz="2400" dirty="0"/>
          </a:p>
        </p:txBody>
      </p:sp>
      <p:sp>
        <p:nvSpPr>
          <p:cNvPr id="11" name="내용 개체 틀 2"/>
          <p:cNvSpPr>
            <a:spLocks noGrp="1"/>
          </p:cNvSpPr>
          <p:nvPr>
            <p:ph idx="1"/>
          </p:nvPr>
        </p:nvSpPr>
        <p:spPr>
          <a:xfrm>
            <a:off x="3643306" y="1233852"/>
            <a:ext cx="4960132" cy="4766916"/>
          </a:xfrm>
        </p:spPr>
        <p:txBody>
          <a:bodyPr/>
          <a:lstStyle/>
          <a:p>
            <a:pPr lvl="0"/>
            <a:r>
              <a:rPr sz="1200">
                <a:latin typeface="+mn-ea"/>
              </a:rPr>
              <a:t>곤장체험으로 보는 남녀관계 보고</a:t>
            </a:r>
            <a:r>
              <a:rPr lang="en-US" altLang="ko-KR" sz="1200" dirty="0">
                <a:latin typeface="+mn-ea"/>
              </a:rPr>
              <a:t>..</a:t>
            </a:r>
          </a:p>
          <a:p>
            <a:pPr lvl="0"/>
            <a:r>
              <a:rPr sz="1200">
                <a:latin typeface="+mn-ea"/>
              </a:rPr>
              <a:t>아무관계없는 이성친구 </a:t>
            </a:r>
            <a:r>
              <a:rPr lang="en-US" altLang="ko-KR" sz="1200" dirty="0">
                <a:latin typeface="+mn-ea"/>
              </a:rPr>
              <a:t>: </a:t>
            </a:r>
            <a:r>
              <a:rPr sz="1200">
                <a:latin typeface="+mn-ea"/>
              </a:rPr>
              <a:t>남녀 모두 풀스윙</a:t>
            </a:r>
          </a:p>
          <a:p>
            <a:pPr lvl="0"/>
            <a:r>
              <a:rPr sz="1200">
                <a:latin typeface="+mn-ea"/>
              </a:rPr>
              <a:t>썸 느낌의 이성친구 </a:t>
            </a:r>
            <a:r>
              <a:rPr lang="en-US" altLang="ko-KR" sz="1200" dirty="0">
                <a:latin typeface="+mn-ea"/>
              </a:rPr>
              <a:t>: </a:t>
            </a:r>
            <a:r>
              <a:rPr sz="1200">
                <a:latin typeface="+mn-ea"/>
              </a:rPr>
              <a:t>여자</a:t>
            </a:r>
            <a:r>
              <a:rPr lang="en-US" altLang="ko-KR" sz="1200" dirty="0">
                <a:latin typeface="+mn-ea"/>
              </a:rPr>
              <a:t>(</a:t>
            </a:r>
            <a:r>
              <a:rPr sz="1200">
                <a:latin typeface="+mn-ea"/>
              </a:rPr>
              <a:t>풀스윙</a:t>
            </a:r>
            <a:r>
              <a:rPr lang="en-US" altLang="ko-KR" sz="1200" dirty="0">
                <a:latin typeface="+mn-ea"/>
              </a:rPr>
              <a:t>), </a:t>
            </a:r>
            <a:r>
              <a:rPr sz="1200">
                <a:latin typeface="+mn-ea"/>
              </a:rPr>
              <a:t>남자</a:t>
            </a:r>
            <a:r>
              <a:rPr lang="en-US" altLang="ko-KR" sz="1200" dirty="0">
                <a:latin typeface="+mn-ea"/>
              </a:rPr>
              <a:t>(</a:t>
            </a:r>
            <a:r>
              <a:rPr sz="1200">
                <a:latin typeface="+mn-ea"/>
              </a:rPr>
              <a:t>풀스윙하는 척</a:t>
            </a:r>
            <a:r>
              <a:rPr lang="en-US" altLang="ko-KR" sz="1200" dirty="0">
                <a:latin typeface="+mn-ea"/>
              </a:rPr>
              <a:t>)</a:t>
            </a:r>
          </a:p>
          <a:p>
            <a:pPr lvl="0"/>
            <a:r>
              <a:rPr sz="1200">
                <a:latin typeface="+mn-ea"/>
              </a:rPr>
              <a:t>갓 사귀기 시작한 커플 </a:t>
            </a:r>
            <a:r>
              <a:rPr lang="en-US" altLang="ko-KR" sz="1200" dirty="0">
                <a:latin typeface="+mn-ea"/>
              </a:rPr>
              <a:t>: </a:t>
            </a:r>
            <a:r>
              <a:rPr sz="1200">
                <a:latin typeface="+mn-ea"/>
              </a:rPr>
              <a:t>남녀 모두 모션만 풀스윙 또는 곤장위에서 연애질</a:t>
            </a:r>
          </a:p>
          <a:p>
            <a:pPr lvl="0"/>
            <a:r>
              <a:rPr lang="en-US" altLang="ko-KR" sz="1200" dirty="0">
                <a:latin typeface="+mn-ea"/>
              </a:rPr>
              <a:t>1</a:t>
            </a:r>
            <a:r>
              <a:rPr sz="1200">
                <a:latin typeface="+mn-ea"/>
              </a:rPr>
              <a:t>년된 커플 </a:t>
            </a:r>
            <a:r>
              <a:rPr lang="en-US" altLang="ko-KR" sz="1200" dirty="0">
                <a:latin typeface="+mn-ea"/>
              </a:rPr>
              <a:t>: </a:t>
            </a:r>
            <a:r>
              <a:rPr sz="1200">
                <a:latin typeface="+mn-ea"/>
              </a:rPr>
              <a:t>남녀모두 풀스윙하는척 사진만 찍음</a:t>
            </a:r>
            <a:r>
              <a:rPr lang="en-US" altLang="ko-KR" sz="1200" dirty="0">
                <a:latin typeface="+mn-ea"/>
              </a:rPr>
              <a:t>(</a:t>
            </a:r>
            <a:r>
              <a:rPr sz="1200">
                <a:latin typeface="+mn-ea"/>
              </a:rPr>
              <a:t>표정연기 대박</a:t>
            </a:r>
            <a:r>
              <a:rPr lang="en-US" altLang="ko-KR" sz="1200" dirty="0">
                <a:latin typeface="+mn-ea"/>
              </a:rPr>
              <a:t>)</a:t>
            </a:r>
          </a:p>
          <a:p>
            <a:pPr lvl="0"/>
            <a:r>
              <a:rPr lang="en-US" altLang="ko-KR" sz="1200" dirty="0">
                <a:latin typeface="+mn-ea"/>
              </a:rPr>
              <a:t>2</a:t>
            </a:r>
            <a:r>
              <a:rPr sz="1200">
                <a:latin typeface="+mn-ea"/>
              </a:rPr>
              <a:t>년된 커플 </a:t>
            </a:r>
            <a:r>
              <a:rPr lang="en-US" altLang="ko-KR" sz="1200" dirty="0">
                <a:latin typeface="+mn-ea"/>
              </a:rPr>
              <a:t>: </a:t>
            </a:r>
            <a:r>
              <a:rPr sz="1200">
                <a:latin typeface="+mn-ea"/>
              </a:rPr>
              <a:t>여자</a:t>
            </a:r>
            <a:r>
              <a:rPr lang="en-US" altLang="ko-KR" sz="1200" dirty="0">
                <a:latin typeface="+mn-ea"/>
              </a:rPr>
              <a:t>(</a:t>
            </a:r>
            <a:r>
              <a:rPr sz="1200">
                <a:latin typeface="+mn-ea"/>
              </a:rPr>
              <a:t>풀스윙</a:t>
            </a:r>
            <a:r>
              <a:rPr lang="en-US" altLang="ko-KR" sz="1200" dirty="0">
                <a:latin typeface="+mn-ea"/>
              </a:rPr>
              <a:t>), </a:t>
            </a:r>
            <a:r>
              <a:rPr sz="1200">
                <a:latin typeface="+mn-ea"/>
              </a:rPr>
              <a:t>남자</a:t>
            </a:r>
            <a:r>
              <a:rPr lang="en-US" altLang="ko-KR" sz="1200" dirty="0">
                <a:latin typeface="+mn-ea"/>
              </a:rPr>
              <a:t>(</a:t>
            </a:r>
            <a:r>
              <a:rPr sz="1200">
                <a:latin typeface="+mn-ea"/>
              </a:rPr>
              <a:t>분위기 봐서 </a:t>
            </a:r>
            <a:r>
              <a:rPr lang="en-US" altLang="ko-KR" sz="1200" dirty="0">
                <a:latin typeface="+mn-ea"/>
              </a:rPr>
              <a:t>50% </a:t>
            </a:r>
            <a:r>
              <a:rPr sz="1200">
                <a:latin typeface="+mn-ea"/>
              </a:rPr>
              <a:t>스윙</a:t>
            </a:r>
            <a:r>
              <a:rPr lang="en-US" altLang="ko-KR" sz="1200" dirty="0">
                <a:latin typeface="+mn-ea"/>
              </a:rPr>
              <a:t>), </a:t>
            </a:r>
            <a:r>
              <a:rPr sz="1200">
                <a:latin typeface="+mn-ea"/>
              </a:rPr>
              <a:t>싸울확률 높음</a:t>
            </a:r>
          </a:p>
          <a:p>
            <a:pPr lvl="0"/>
            <a:r>
              <a:rPr lang="en-US" altLang="ko-KR" sz="1200" dirty="0">
                <a:latin typeface="+mn-ea"/>
              </a:rPr>
              <a:t>3</a:t>
            </a:r>
            <a:r>
              <a:rPr sz="1200">
                <a:latin typeface="+mn-ea"/>
              </a:rPr>
              <a:t>년이상된 커플 </a:t>
            </a:r>
            <a:r>
              <a:rPr lang="en-US" altLang="ko-KR" sz="1200" dirty="0">
                <a:latin typeface="+mn-ea"/>
              </a:rPr>
              <a:t>: </a:t>
            </a:r>
            <a:r>
              <a:rPr sz="1200">
                <a:latin typeface="+mn-ea"/>
              </a:rPr>
              <a:t>남녀 모두 풀스윙</a:t>
            </a:r>
          </a:p>
          <a:p>
            <a:pPr lvl="0"/>
            <a:r>
              <a:rPr sz="1200">
                <a:latin typeface="+mn-ea"/>
              </a:rPr>
              <a:t>신혼부부 </a:t>
            </a:r>
            <a:r>
              <a:rPr lang="en-US" altLang="ko-KR" sz="1200" dirty="0">
                <a:latin typeface="+mn-ea"/>
              </a:rPr>
              <a:t>: </a:t>
            </a:r>
            <a:r>
              <a:rPr sz="1200">
                <a:latin typeface="+mn-ea"/>
              </a:rPr>
              <a:t>아내</a:t>
            </a:r>
            <a:r>
              <a:rPr lang="en-US" altLang="ko-KR" sz="1200" dirty="0">
                <a:latin typeface="+mn-ea"/>
              </a:rPr>
              <a:t>(</a:t>
            </a:r>
            <a:r>
              <a:rPr sz="1200">
                <a:latin typeface="+mn-ea"/>
              </a:rPr>
              <a:t>허리 조심해야 된다면서 사진만 찰칵</a:t>
            </a:r>
            <a:r>
              <a:rPr lang="en-US" altLang="ko-KR" sz="1200" dirty="0">
                <a:latin typeface="+mn-ea"/>
              </a:rPr>
              <a:t>), </a:t>
            </a:r>
            <a:r>
              <a:rPr sz="1200">
                <a:latin typeface="+mn-ea"/>
              </a:rPr>
              <a:t>남편</a:t>
            </a:r>
            <a:r>
              <a:rPr lang="en-US" altLang="ko-KR" sz="1200" dirty="0">
                <a:latin typeface="+mn-ea"/>
              </a:rPr>
              <a:t>(</a:t>
            </a:r>
            <a:r>
              <a:rPr sz="1200">
                <a:latin typeface="+mn-ea"/>
              </a:rPr>
              <a:t>표정만 풀스윙</a:t>
            </a:r>
            <a:r>
              <a:rPr lang="en-US" altLang="ko-KR" sz="1200" dirty="0">
                <a:latin typeface="+mn-ea"/>
              </a:rPr>
              <a:t>)</a:t>
            </a:r>
          </a:p>
          <a:p>
            <a:pPr lvl="0"/>
            <a:r>
              <a:rPr lang="en-US" altLang="ko-KR" sz="1200" dirty="0">
                <a:latin typeface="+mn-ea"/>
              </a:rPr>
              <a:t>5</a:t>
            </a:r>
            <a:r>
              <a:rPr sz="1200">
                <a:latin typeface="+mn-ea"/>
              </a:rPr>
              <a:t>년이상된 부부 </a:t>
            </a:r>
            <a:r>
              <a:rPr lang="en-US" altLang="ko-KR" sz="1200" dirty="0">
                <a:latin typeface="+mn-ea"/>
              </a:rPr>
              <a:t>: </a:t>
            </a:r>
            <a:r>
              <a:rPr sz="1200">
                <a:latin typeface="+mn-ea"/>
              </a:rPr>
              <a:t>둘다 풀스윙</a:t>
            </a:r>
          </a:p>
          <a:p>
            <a:pPr lvl="0"/>
            <a:r>
              <a:rPr lang="en-US" altLang="ko-KR" sz="1200" dirty="0">
                <a:latin typeface="+mn-ea"/>
              </a:rPr>
              <a:t>(</a:t>
            </a:r>
            <a:r>
              <a:rPr sz="1200">
                <a:latin typeface="+mn-ea"/>
              </a:rPr>
              <a:t>자녀가 있을시 아이들이 풀스윙 </a:t>
            </a:r>
            <a:r>
              <a:rPr lang="en-US" altLang="ko-KR" sz="1200" dirty="0">
                <a:latin typeface="+mn-ea"/>
              </a:rPr>
              <a:t>- </a:t>
            </a:r>
            <a:r>
              <a:rPr sz="1200">
                <a:latin typeface="+mn-ea"/>
              </a:rPr>
              <a:t>주로 아빠가 맞음</a:t>
            </a:r>
            <a:r>
              <a:rPr lang="en-US" altLang="ko-KR" sz="1200" dirty="0">
                <a:latin typeface="+mn-ea"/>
              </a:rPr>
              <a:t>)</a:t>
            </a:r>
          </a:p>
          <a:p>
            <a:pPr lvl="0"/>
            <a:r>
              <a:rPr sz="1200">
                <a:latin typeface="+mn-ea"/>
              </a:rPr>
              <a:t>전우</a:t>
            </a:r>
            <a:r>
              <a:rPr lang="en-US" altLang="ko-KR" sz="1200" dirty="0">
                <a:latin typeface="+mn-ea"/>
              </a:rPr>
              <a:t>, </a:t>
            </a:r>
            <a:r>
              <a:rPr sz="1200">
                <a:latin typeface="+mn-ea"/>
              </a:rPr>
              <a:t>동성친구 </a:t>
            </a:r>
            <a:r>
              <a:rPr lang="en-US" altLang="ko-KR" sz="1200" dirty="0">
                <a:latin typeface="+mn-ea"/>
              </a:rPr>
              <a:t>: </a:t>
            </a:r>
            <a:r>
              <a:rPr sz="1200">
                <a:latin typeface="+mn-ea"/>
              </a:rPr>
              <a:t>풀스윙에 추가로 주리까지 틀어버림</a:t>
            </a:r>
            <a:r>
              <a:rPr lang="en-US" altLang="ko-KR" sz="1200" dirty="0">
                <a:latin typeface="+mn-ea"/>
              </a:rPr>
              <a:t>(</a:t>
            </a:r>
            <a:r>
              <a:rPr sz="1200">
                <a:latin typeface="+mn-ea"/>
              </a:rPr>
              <a:t>멱살잡이는 보너스</a:t>
            </a:r>
            <a:r>
              <a:rPr lang="en-US" altLang="ko-KR" sz="1200" dirty="0">
                <a:latin typeface="+mn-ea"/>
              </a:rPr>
              <a:t>)</a:t>
            </a:r>
          </a:p>
          <a:p>
            <a:pPr lvl="0"/>
            <a:r>
              <a:rPr lang="en-US" altLang="ko-KR" sz="1200" dirty="0">
                <a:solidFill>
                  <a:srgbClr val="2DB400"/>
                </a:solidFill>
                <a:latin typeface="+mn-ea"/>
              </a:rPr>
              <a:t>2</a:t>
            </a:r>
            <a:r>
              <a:rPr sz="1200">
                <a:solidFill>
                  <a:srgbClr val="2DB400"/>
                </a:solidFill>
                <a:latin typeface="+mn-ea"/>
              </a:rPr>
              <a:t>년간 지켜본 곤장체험 보고서 이옵니다</a:t>
            </a:r>
            <a:r>
              <a:rPr lang="en-US" altLang="ko-KR" sz="1200" dirty="0">
                <a:solidFill>
                  <a:srgbClr val="2DB400"/>
                </a:solidFill>
                <a:latin typeface="+mn-ea"/>
              </a:rPr>
              <a:t>.</a:t>
            </a:r>
          </a:p>
          <a:p>
            <a:pPr lvl="0"/>
            <a:endParaRPr lang="en-US" altLang="ko-KR" sz="1200" dirty="0">
              <a:latin typeface="+mn-ea"/>
            </a:endParaRPr>
          </a:p>
          <a:p>
            <a:pPr lvl="0"/>
            <a:r>
              <a:rPr lang="en-US" altLang="ko-KR" sz="1200" dirty="0">
                <a:latin typeface="+mn-ea"/>
              </a:rPr>
              <a:t>#</a:t>
            </a:r>
            <a:r>
              <a:rPr sz="1200">
                <a:latin typeface="+mn-ea"/>
              </a:rPr>
              <a:t>곤장보고서</a:t>
            </a:r>
          </a:p>
          <a:p>
            <a:pPr lvl="0"/>
            <a:r>
              <a:rPr lang="en-US" altLang="ko-KR" sz="1200" dirty="0">
                <a:solidFill>
                  <a:srgbClr val="FF0000"/>
                </a:solidFill>
                <a:latin typeface="+mn-ea"/>
              </a:rPr>
              <a:t>#</a:t>
            </a:r>
            <a:r>
              <a:rPr sz="1200">
                <a:solidFill>
                  <a:srgbClr val="FF0000"/>
                </a:solidFill>
                <a:latin typeface="+mn-ea"/>
              </a:rPr>
              <a:t>나름</a:t>
            </a:r>
            <a:r>
              <a:rPr lang="en-US" altLang="ko-KR" sz="1200" dirty="0">
                <a:solidFill>
                  <a:srgbClr val="FF0000"/>
                </a:solidFill>
                <a:latin typeface="+mn-ea"/>
              </a:rPr>
              <a:t>_</a:t>
            </a:r>
            <a:r>
              <a:rPr sz="1200">
                <a:solidFill>
                  <a:srgbClr val="FF0000"/>
                </a:solidFill>
                <a:latin typeface="+mn-ea"/>
              </a:rPr>
              <a:t>빅데이터</a:t>
            </a:r>
            <a:r>
              <a:rPr lang="en-US" altLang="ko-KR" sz="1200" dirty="0" smtClean="0">
                <a:solidFill>
                  <a:srgbClr val="FF0000"/>
                </a:solidFill>
                <a:latin typeface="+mn-ea"/>
              </a:rPr>
              <a:t> </a:t>
            </a:r>
            <a:endParaRPr lang="en-US" altLang="ko-KR" sz="1200" dirty="0">
              <a:solidFill>
                <a:srgbClr val="FF0000"/>
              </a:solidFill>
              <a:latin typeface="+mn-ea"/>
            </a:endParaRPr>
          </a:p>
          <a:p>
            <a:pPr lvl="0"/>
            <a:endParaRPr lang="ko-KR" altLang="en-US" sz="1200" dirty="0">
              <a:latin typeface="+mn-ea"/>
            </a:endParaRPr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85786" y="1500174"/>
            <a:ext cx="2352675" cy="421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801523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+mj-lt"/>
              </a:rPr>
              <a:t>1</a:t>
            </a:r>
            <a:r>
              <a:rPr>
                <a:latin typeface="+mj-lt"/>
              </a:rPr>
              <a:t>. Prologue</a:t>
            </a:r>
            <a:endParaRPr lang="ko-KR" alt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56431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2000" y="298748"/>
            <a:ext cx="8640000" cy="830997"/>
          </a:xfrm>
        </p:spPr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sz="2400" smtClean="0"/>
              <a:t>모두들 빅데이터를 하고 있다고 한다</a:t>
            </a:r>
            <a:r>
              <a:rPr lang="en-US" sz="2400" dirty="0" smtClean="0"/>
              <a:t>…</a:t>
            </a:r>
            <a:endParaRPr lang="ko-KR" altLang="ko-KR" sz="2400" dirty="0" smtClean="0">
              <a:effectLst/>
            </a:endParaRPr>
          </a:p>
          <a:p>
            <a:endParaRPr lang="ko-KR" altLang="en-US" sz="24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28596" y="3143248"/>
            <a:ext cx="8286808" cy="2500330"/>
          </a:xfrm>
        </p:spPr>
        <p:txBody>
          <a:bodyPr/>
          <a:lstStyle/>
          <a:p>
            <a:pPr lvl="0"/>
            <a:r>
              <a:rPr lang="en-US" altLang="ko-KR" sz="2400" b="1" dirty="0" smtClean="0">
                <a:solidFill>
                  <a:schemeClr val="bg1">
                    <a:lumMod val="65000"/>
                  </a:schemeClr>
                </a:solidFill>
              </a:rPr>
              <a:t>Big </a:t>
            </a:r>
            <a:r>
              <a:rPr lang="en-US" altLang="ko-KR" sz="2400" b="1" dirty="0">
                <a:solidFill>
                  <a:schemeClr val="bg1">
                    <a:lumMod val="65000"/>
                  </a:schemeClr>
                </a:solidFill>
              </a:rPr>
              <a:t>data is like teenage </a:t>
            </a:r>
            <a:r>
              <a:rPr lang="en-US" altLang="ko-KR" sz="2400" b="1" dirty="0" smtClean="0">
                <a:solidFill>
                  <a:schemeClr val="bg1">
                    <a:lumMod val="65000"/>
                  </a:schemeClr>
                </a:solidFill>
              </a:rPr>
              <a:t>sex</a:t>
            </a:r>
            <a:r>
              <a:rPr lang="en-US" altLang="ko-KR" sz="2400" b="1" dirty="0" smtClean="0"/>
              <a:t> :</a:t>
            </a:r>
            <a:endParaRPr lang="en-US" altLang="ko-KR" sz="2400" b="1" dirty="0"/>
          </a:p>
          <a:p>
            <a:pPr lvl="0"/>
            <a:r>
              <a:rPr lang="en-US" altLang="ko-KR" sz="2400" b="1" dirty="0"/>
              <a:t>everyone talks about it, nobody really knows how to do it,</a:t>
            </a:r>
          </a:p>
          <a:p>
            <a:pPr lvl="0"/>
            <a:r>
              <a:rPr lang="en-US" altLang="ko-KR" sz="2400" b="1" dirty="0"/>
              <a:t>everyone thinks everyone else is doing </a:t>
            </a:r>
            <a:r>
              <a:rPr lang="en-US" altLang="ko-KR" sz="2400" b="1" dirty="0" smtClean="0"/>
              <a:t>it,</a:t>
            </a:r>
          </a:p>
          <a:p>
            <a:pPr lvl="0"/>
            <a:r>
              <a:rPr lang="en-US" altLang="ko-KR" sz="2400" b="1" dirty="0" smtClean="0"/>
              <a:t>so </a:t>
            </a:r>
            <a:r>
              <a:rPr lang="en-US" altLang="ko-KR" sz="2400" b="1" dirty="0"/>
              <a:t>everyone claims they are doing </a:t>
            </a:r>
            <a:r>
              <a:rPr lang="en-US" altLang="ko-KR" sz="2400" b="1" dirty="0" smtClean="0"/>
              <a:t>it</a:t>
            </a:r>
            <a:endParaRPr lang="ko-KR" altLang="en-US" sz="2400" dirty="0"/>
          </a:p>
        </p:txBody>
      </p:sp>
      <p:pic>
        <p:nvPicPr>
          <p:cNvPr id="4" name="그림 3" descr="1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6182" y="1506055"/>
            <a:ext cx="1436367" cy="1280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523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2000" y="298748"/>
            <a:ext cx="8640000" cy="461665"/>
          </a:xfrm>
        </p:spPr>
        <p:txBody>
          <a:bodyPr/>
          <a:lstStyle/>
          <a:p>
            <a:r>
              <a:rPr lang="ko-KR" altLang="en-US" sz="2400" dirty="0" err="1" smtClean="0"/>
              <a:t>빅데이터시대를</a:t>
            </a:r>
            <a:r>
              <a:rPr lang="ko-KR" altLang="en-US" sz="2400" dirty="0"/>
              <a:t> </a:t>
            </a:r>
            <a:r>
              <a:rPr lang="ko-KR" altLang="en-US" sz="2400" dirty="0" smtClean="0"/>
              <a:t>가능하게 한 </a:t>
            </a:r>
            <a:r>
              <a:rPr lang="en-US" altLang="ko-KR" sz="2400" dirty="0" smtClean="0"/>
              <a:t>IT</a:t>
            </a:r>
            <a:r>
              <a:rPr lang="ko-KR" altLang="en-US" sz="2400" dirty="0" smtClean="0"/>
              <a:t>의 변화</a:t>
            </a:r>
            <a:endParaRPr lang="ko-KR" altLang="en-US" sz="2400" dirty="0"/>
          </a:p>
        </p:txBody>
      </p:sp>
      <p:pic>
        <p:nvPicPr>
          <p:cNvPr id="1034" name="Picture 10" descr="http://www.morphlabs.com/wp-content/uploads/transparentBIG_120201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1340768"/>
            <a:ext cx="1822515" cy="1224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 descr="http://www.morphlabs.com/wp-content/uploads/transparentBIG_120201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4" y="1493168"/>
            <a:ext cx="1822515" cy="1224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 descr="http://www.morphlabs.com/wp-content/uploads/transparentBIG_120201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1772816"/>
            <a:ext cx="1822515" cy="1224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http://www.morphlabs.com/wp-content/uploads/transparentBIG_120201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5225" y="2571550"/>
            <a:ext cx="1822515" cy="1224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0" descr="http://www.morphlabs.com/wp-content/uploads/transparentBIG_120201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9565" y="3213401"/>
            <a:ext cx="1822515" cy="1224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0" descr="http://www.morphlabs.com/wp-content/uploads/transparentBIG_120201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4365104"/>
            <a:ext cx="1822515" cy="1224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s://s.yimg.com/qj/ycar/images/1340323629_large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4459" y="1493168"/>
            <a:ext cx="4572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1.bp.blogspot.com/-lWQPraDoQuE/UjcIBRxvP6I/AAAAAAAAUK0/baZEg8sdKGY/s1600/hive.jpe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881671"/>
            <a:ext cx="2181225" cy="2095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6807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2000" y="298748"/>
            <a:ext cx="8640000" cy="830997"/>
          </a:xfrm>
        </p:spPr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dirty="0" smtClean="0"/>
              <a:t>사례</a:t>
            </a:r>
            <a:r>
              <a:rPr lang="en-US" altLang="ko-KR" sz="2400" dirty="0"/>
              <a:t>1</a:t>
            </a:r>
            <a:r>
              <a:rPr lang="en-US" altLang="ko-KR" sz="2400" dirty="0" smtClean="0"/>
              <a:t>) </a:t>
            </a:r>
            <a:r>
              <a:rPr lang="ko-KR" altLang="en-US" sz="2400" dirty="0" smtClean="0"/>
              <a:t>자연어 </a:t>
            </a:r>
            <a:r>
              <a:rPr lang="ko-KR" altLang="en-US" sz="2400" dirty="0" smtClean="0"/>
              <a:t>처리</a:t>
            </a:r>
            <a:endParaRPr lang="ko-KR" altLang="ko-KR" sz="2400" dirty="0" smtClean="0">
              <a:effectLst/>
            </a:endParaRPr>
          </a:p>
          <a:p>
            <a:endParaRPr lang="ko-KR" altLang="en-US" sz="2400" dirty="0"/>
          </a:p>
        </p:txBody>
      </p:sp>
      <p:pic>
        <p:nvPicPr>
          <p:cNvPr id="4" name="Picture 2" descr="http://cfile5.uf.tistory.com/image/155928484D76497D30EC2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1711" y="2500306"/>
            <a:ext cx="3360578" cy="1152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0" y="3868458"/>
            <a:ext cx="9144000" cy="640662"/>
          </a:xfrm>
        </p:spPr>
        <p:txBody>
          <a:bodyPr/>
          <a:lstStyle/>
          <a:p>
            <a:pPr lvl="0" algn="ctr"/>
            <a:r>
              <a:rPr lang="en-US" altLang="en-US" sz="2400" dirty="0">
                <a:hlinkClick r:id="rId4"/>
              </a:rPr>
              <a:t>http://translate.google.com/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995254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2000" y="298748"/>
            <a:ext cx="8640000" cy="830997"/>
          </a:xfrm>
        </p:spPr>
        <p:txBody>
          <a:bodyPr/>
          <a:lstStyle/>
          <a:p>
            <a:pPr>
              <a:defRPr/>
            </a:pPr>
            <a:r>
              <a:rPr lang="ko-KR" altLang="en-US" sz="2400" dirty="0" smtClean="0"/>
              <a:t>사례</a:t>
            </a:r>
            <a:r>
              <a:rPr lang="en-US" altLang="ko-KR" sz="2400" dirty="0"/>
              <a:t>1</a:t>
            </a:r>
            <a:r>
              <a:rPr lang="en-US" altLang="ko-KR" sz="2400" dirty="0" smtClean="0"/>
              <a:t>) </a:t>
            </a:r>
            <a:r>
              <a:rPr lang="ko-KR" altLang="en-US" sz="2400" dirty="0" smtClean="0"/>
              <a:t>자연어 처리</a:t>
            </a:r>
            <a:endParaRPr lang="ko-KR" altLang="ko-KR" sz="2400" dirty="0" smtClean="0">
              <a:effectLst/>
            </a:endParaRPr>
          </a:p>
          <a:p>
            <a:endParaRPr lang="ko-KR" altLang="en-US" sz="24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12000" y="2060848"/>
            <a:ext cx="7920000" cy="2987236"/>
          </a:xfrm>
        </p:spPr>
        <p:txBody>
          <a:bodyPr anchor="ctr" anchorCtr="0"/>
          <a:lstStyle/>
          <a:p>
            <a:pPr lvl="0" algn="ctr">
              <a:lnSpc>
                <a:spcPct val="200000"/>
              </a:lnSpc>
            </a:pPr>
            <a:r>
              <a:rPr lang="ko-KR" altLang="en-US" sz="4000" b="1" dirty="0" smtClean="0">
                <a:solidFill>
                  <a:srgbClr val="FF0000"/>
                </a:solidFill>
                <a:latin typeface="+mn-ea"/>
              </a:rPr>
              <a:t>많은 데이터</a:t>
            </a:r>
            <a:r>
              <a:rPr lang="ko-KR" altLang="en-US" sz="4000" b="1" dirty="0" smtClean="0">
                <a:solidFill>
                  <a:srgbClr val="2DB400"/>
                </a:solidFill>
                <a:latin typeface="+mn-ea"/>
              </a:rPr>
              <a:t> </a:t>
            </a:r>
            <a:r>
              <a:rPr lang="en-US" altLang="ko-KR" sz="4000" b="1" dirty="0" smtClean="0">
                <a:solidFill>
                  <a:srgbClr val="2DB400"/>
                </a:solidFill>
                <a:latin typeface="+mn-ea"/>
              </a:rPr>
              <a:t>&gt; </a:t>
            </a:r>
            <a:r>
              <a:rPr lang="ko-KR" altLang="en-US" sz="4000" b="1" dirty="0" smtClean="0">
                <a:solidFill>
                  <a:srgbClr val="2DB400"/>
                </a:solidFill>
                <a:latin typeface="+mn-ea"/>
              </a:rPr>
              <a:t>좋은 알고리즘</a:t>
            </a:r>
            <a:r>
              <a:rPr lang="en-US" altLang="ko-KR" sz="4000" b="1" dirty="0" smtClean="0">
                <a:solidFill>
                  <a:srgbClr val="2DB400"/>
                </a:solidFill>
                <a:latin typeface="+mn-ea"/>
              </a:rPr>
              <a:t> </a:t>
            </a:r>
            <a:endParaRPr lang="en-US" altLang="ko-KR" sz="4000" b="1" dirty="0">
              <a:solidFill>
                <a:srgbClr val="2DB4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53116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2000" y="298748"/>
            <a:ext cx="8640000" cy="830997"/>
          </a:xfrm>
        </p:spPr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dirty="0" smtClean="0"/>
              <a:t>사례</a:t>
            </a:r>
            <a:r>
              <a:rPr lang="en-US" altLang="ko-KR" sz="2400" dirty="0"/>
              <a:t>2</a:t>
            </a:r>
            <a:r>
              <a:rPr lang="en-US" altLang="ko-KR" sz="2400" dirty="0" smtClean="0"/>
              <a:t>) </a:t>
            </a:r>
            <a:r>
              <a:rPr lang="ko-KR" altLang="en-US" sz="2400" dirty="0" err="1" smtClean="0"/>
              <a:t>소셜</a:t>
            </a:r>
            <a:r>
              <a:rPr lang="ko-KR" altLang="en-US" sz="2400" dirty="0" smtClean="0"/>
              <a:t> 키워드 그래프</a:t>
            </a:r>
            <a:endParaRPr lang="ko-KR" altLang="ko-KR" sz="2400" dirty="0" smtClean="0">
              <a:effectLst/>
            </a:endParaRPr>
          </a:p>
          <a:p>
            <a:endParaRPr lang="ko-KR" altLang="en-US" sz="24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6407" y="2501560"/>
            <a:ext cx="3705225" cy="2543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0" y="5157192"/>
            <a:ext cx="9144000" cy="640662"/>
          </a:xfrm>
        </p:spPr>
        <p:txBody>
          <a:bodyPr/>
          <a:lstStyle/>
          <a:p>
            <a:pPr lvl="0" algn="ctr"/>
            <a:r>
              <a:rPr lang="en-US" altLang="en-US" dirty="0">
                <a:hlinkClick r:id="rId4"/>
              </a:rPr>
              <a:t>http://some.co.kr/searchKeywordMap.html?keyword=%EA%B5%AD%EB%AF%BC%EC%97%AC%EB%8F%99%EC%83%9D</a:t>
            </a:r>
            <a:endParaRPr lang="ko-KR" altLang="en-US" dirty="0"/>
          </a:p>
        </p:txBody>
      </p:sp>
      <p:pic>
        <p:nvPicPr>
          <p:cNvPr id="9" name="Picture 4" descr="http://www.snowcollegenews.com/wp-content/uploads/2014/02/facebook-logo-reversed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1772816"/>
            <a:ext cx="1872208" cy="704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2" descr="http://img1.wikia.nocookie.net/__cb20111114180909/halofanon/images/1/1a/Twitter_logo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1893307"/>
            <a:ext cx="1712068" cy="463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8003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2000" y="298748"/>
            <a:ext cx="8640000" cy="830997"/>
          </a:xfrm>
        </p:spPr>
        <p:txBody>
          <a:bodyPr/>
          <a:lstStyle/>
          <a:p>
            <a:pPr>
              <a:defRPr/>
            </a:pPr>
            <a:r>
              <a:rPr lang="ko-KR" altLang="en-US" sz="2400" dirty="0" smtClean="0"/>
              <a:t>사례</a:t>
            </a:r>
            <a:r>
              <a:rPr lang="en-US" altLang="ko-KR" sz="2400" dirty="0" smtClean="0"/>
              <a:t>2) </a:t>
            </a:r>
            <a:r>
              <a:rPr lang="ko-KR" altLang="en-US" sz="2400" dirty="0" err="1"/>
              <a:t>소셜</a:t>
            </a:r>
            <a:r>
              <a:rPr lang="ko-KR" altLang="en-US" sz="2400" dirty="0"/>
              <a:t> 키워드 그래프</a:t>
            </a:r>
            <a:endParaRPr lang="ko-KR" altLang="ko-KR" sz="2400" dirty="0" smtClean="0">
              <a:effectLst/>
            </a:endParaRPr>
          </a:p>
          <a:p>
            <a:endParaRPr lang="ko-KR" altLang="en-US" sz="24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12000" y="2060848"/>
            <a:ext cx="7920000" cy="2987236"/>
          </a:xfrm>
        </p:spPr>
        <p:txBody>
          <a:bodyPr anchor="ctr" anchorCtr="0"/>
          <a:lstStyle/>
          <a:p>
            <a:pPr lvl="0" algn="ctr">
              <a:lnSpc>
                <a:spcPct val="200000"/>
              </a:lnSpc>
            </a:pPr>
            <a:r>
              <a:rPr lang="ko-KR" altLang="en-US" sz="4000" b="1" dirty="0" smtClean="0">
                <a:solidFill>
                  <a:srgbClr val="2DB400"/>
                </a:solidFill>
                <a:latin typeface="+mn-ea"/>
              </a:rPr>
              <a:t>자연스러운 </a:t>
            </a:r>
            <a:r>
              <a:rPr lang="en-US" altLang="ko-KR" sz="4000" b="1" dirty="0" smtClean="0">
                <a:solidFill>
                  <a:srgbClr val="2DB400"/>
                </a:solidFill>
                <a:latin typeface="+mn-ea"/>
              </a:rPr>
              <a:t>Digital Data</a:t>
            </a:r>
            <a:r>
              <a:rPr lang="ko-KR" altLang="en-US" sz="4000" b="1" dirty="0" smtClean="0">
                <a:solidFill>
                  <a:srgbClr val="2DB400"/>
                </a:solidFill>
                <a:latin typeface="+mn-ea"/>
              </a:rPr>
              <a:t>화</a:t>
            </a:r>
            <a:endParaRPr lang="en-US" altLang="ko-KR" sz="4000" b="1" dirty="0">
              <a:solidFill>
                <a:srgbClr val="2DB4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0481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2000" y="298748"/>
            <a:ext cx="8640000" cy="830997"/>
          </a:xfrm>
        </p:spPr>
        <p:txBody>
          <a:bodyPr/>
          <a:lstStyle/>
          <a:p>
            <a:pPr>
              <a:defRPr/>
            </a:pPr>
            <a:r>
              <a:rPr lang="ko-KR" altLang="en-US" sz="2400" dirty="0" smtClean="0"/>
              <a:t>사례</a:t>
            </a:r>
            <a:r>
              <a:rPr lang="en-US" altLang="ko-KR" sz="2400" dirty="0" smtClean="0"/>
              <a:t>3) </a:t>
            </a:r>
            <a:r>
              <a:rPr lang="en-US" altLang="ko-KR" sz="2400" dirty="0"/>
              <a:t>Hamlet</a:t>
            </a:r>
            <a:endParaRPr lang="ko-KR" altLang="ko-KR" sz="2400" dirty="0" smtClean="0">
              <a:effectLst/>
            </a:endParaRPr>
          </a:p>
          <a:p>
            <a:endParaRPr lang="ko-KR" altLang="en-US" sz="2400" dirty="0"/>
          </a:p>
        </p:txBody>
      </p:sp>
      <p:sp>
        <p:nvSpPr>
          <p:cNvPr id="8" name="내용 개체 틀 2"/>
          <p:cNvSpPr>
            <a:spLocks noGrp="1"/>
          </p:cNvSpPr>
          <p:nvPr>
            <p:ph idx="1"/>
          </p:nvPr>
        </p:nvSpPr>
        <p:spPr>
          <a:xfrm>
            <a:off x="4714876" y="2500306"/>
            <a:ext cx="4214842" cy="2000264"/>
          </a:xfrm>
        </p:spPr>
        <p:txBody>
          <a:bodyPr/>
          <a:lstStyle/>
          <a:p>
            <a:pPr lvl="0" algn="ctr"/>
            <a:r>
              <a:rPr altLang="en-US" sz="2400" dirty="0" err="1" smtClean="0"/>
              <a:t>살것이냐</a:t>
            </a:r>
            <a:r>
              <a:rPr lang="en-US" altLang="en-US" sz="2400" dirty="0" smtClean="0"/>
              <a:t>?</a:t>
            </a:r>
          </a:p>
          <a:p>
            <a:pPr lvl="0" algn="ctr"/>
            <a:r>
              <a:rPr altLang="en-US" sz="2400" dirty="0" err="1" smtClean="0"/>
              <a:t>말것이냐</a:t>
            </a:r>
            <a:r>
              <a:rPr lang="en-US" altLang="en-US" sz="2400" dirty="0" smtClean="0"/>
              <a:t>?</a:t>
            </a:r>
          </a:p>
          <a:p>
            <a:pPr lvl="0" algn="ctr"/>
            <a:r>
              <a:rPr altLang="en-US" sz="2400" dirty="0" smtClean="0"/>
              <a:t>그것이 문제로다</a:t>
            </a:r>
            <a:r>
              <a:rPr lang="en-US" altLang="en-US" sz="2400" dirty="0" smtClean="0"/>
              <a:t>!</a:t>
            </a:r>
            <a:endParaRPr lang="ko-KR" altLang="en-US" sz="2400" dirty="0"/>
          </a:p>
        </p:txBody>
      </p:sp>
      <p:pic>
        <p:nvPicPr>
          <p:cNvPr id="46087" name="Picture 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2910" y="2000240"/>
            <a:ext cx="4737908" cy="31432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801523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42910" y="2000240"/>
            <a:ext cx="4737908" cy="3143272"/>
          </a:xfrm>
          <a:prstGeom prst="rect">
            <a:avLst/>
          </a:prstGeom>
          <a:blipFill dpi="0" rotWithShape="1">
            <a:blip r:embed="rId3">
              <a:alphaModFix amt="20000"/>
            </a:blip>
            <a:srcRect/>
            <a:stretch>
              <a:fillRect/>
            </a:stretch>
          </a:blipFill>
        </p:spPr>
        <p:txBody>
          <a:bodyPr wrap="square" rtlCol="0">
            <a:noAutofit/>
          </a:bodyPr>
          <a:lstStyle/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2000" y="298748"/>
            <a:ext cx="8640000" cy="830997"/>
          </a:xfrm>
        </p:spPr>
        <p:txBody>
          <a:bodyPr/>
          <a:lstStyle/>
          <a:p>
            <a:pPr>
              <a:defRPr/>
            </a:pPr>
            <a:r>
              <a:rPr lang="ko-KR" altLang="en-US" sz="2400" dirty="0" smtClean="0"/>
              <a:t>사례</a:t>
            </a:r>
            <a:r>
              <a:rPr lang="en-US" altLang="ko-KR" sz="2400" dirty="0"/>
              <a:t>3</a:t>
            </a:r>
            <a:r>
              <a:rPr lang="en-US" altLang="ko-KR" sz="2400" dirty="0" smtClean="0"/>
              <a:t>) </a:t>
            </a:r>
            <a:r>
              <a:rPr lang="en-US" altLang="ko-KR" sz="2400" dirty="0"/>
              <a:t>Hamlet</a:t>
            </a:r>
            <a:endParaRPr lang="ko-KR" altLang="ko-KR" sz="2400" dirty="0" smtClean="0">
              <a:effectLst/>
            </a:endParaRPr>
          </a:p>
          <a:p>
            <a:endParaRPr lang="ko-KR" altLang="en-US" sz="2400" dirty="0"/>
          </a:p>
        </p:txBody>
      </p:sp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612000" y="2060848"/>
            <a:ext cx="7920000" cy="2987236"/>
          </a:xfrm>
        </p:spPr>
        <p:txBody>
          <a:bodyPr/>
          <a:lstStyle/>
          <a:p>
            <a:pPr lvl="0" algn="ctr">
              <a:lnSpc>
                <a:spcPct val="200000"/>
              </a:lnSpc>
            </a:pPr>
            <a:r>
              <a:rPr lang="ko-KR" altLang="en-US" sz="4000" b="1" dirty="0" smtClean="0">
                <a:solidFill>
                  <a:srgbClr val="2DB400"/>
                </a:solidFill>
                <a:latin typeface="+mn-ea"/>
              </a:rPr>
              <a:t>이유보다는 실제 일어난 사건이 중요</a:t>
            </a:r>
            <a:endParaRPr lang="en-US" altLang="ko-KR" sz="4000" b="1" dirty="0">
              <a:solidFill>
                <a:srgbClr val="2DB400"/>
              </a:solidFill>
              <a:latin typeface="+mn-ea"/>
            </a:endParaRPr>
          </a:p>
          <a:p>
            <a:pPr lvl="0" algn="ctr">
              <a:lnSpc>
                <a:spcPct val="200000"/>
              </a:lnSpc>
            </a:pPr>
            <a:r>
              <a:rPr lang="ko-KR" altLang="en-US" sz="4000" b="1" dirty="0">
                <a:solidFill>
                  <a:srgbClr val="FF0000"/>
                </a:solidFill>
                <a:latin typeface="+mn-ea"/>
              </a:rPr>
              <a:t>상관성 </a:t>
            </a:r>
            <a:r>
              <a:rPr lang="en-US" altLang="ko-KR" sz="4000" b="1" dirty="0">
                <a:solidFill>
                  <a:srgbClr val="2DB400"/>
                </a:solidFill>
                <a:latin typeface="+mn-ea"/>
              </a:rPr>
              <a:t>&gt; </a:t>
            </a:r>
            <a:r>
              <a:rPr lang="ko-KR" altLang="en-US" sz="4000" b="1" dirty="0" smtClean="0">
                <a:solidFill>
                  <a:srgbClr val="2DB400"/>
                </a:solidFill>
                <a:latin typeface="+mn-ea"/>
              </a:rPr>
              <a:t>인과성 </a:t>
            </a:r>
            <a:endParaRPr lang="en-US" altLang="ko-KR" sz="4000" b="1" dirty="0" smtClean="0">
              <a:solidFill>
                <a:srgbClr val="FF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79205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 dpi="0" rotWithShape="1">
            <a:blip r:embed="rId3">
              <a:alphaModFix amt="10000"/>
            </a:blip>
            <a:srcRect/>
            <a:stretch>
              <a:fillRect/>
            </a:stretch>
          </a:blipFill>
        </p:spPr>
        <p:txBody>
          <a:bodyPr wrap="none" rtlCol="0">
            <a:noAutofit/>
          </a:bodyPr>
          <a:lstStyle/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2000" y="298748"/>
            <a:ext cx="8640000" cy="830997"/>
          </a:xfrm>
        </p:spPr>
        <p:txBody>
          <a:bodyPr/>
          <a:lstStyle/>
          <a:p>
            <a:pPr>
              <a:defRPr/>
            </a:pPr>
            <a:r>
              <a:rPr lang="ko-KR" altLang="en-US" sz="2400" dirty="0" smtClean="0"/>
              <a:t>사례</a:t>
            </a:r>
            <a:r>
              <a:rPr lang="en-US" altLang="ko-KR" sz="2400" dirty="0"/>
              <a:t>4</a:t>
            </a:r>
            <a:r>
              <a:rPr lang="en-US" altLang="ko-KR" sz="2400" dirty="0" smtClean="0"/>
              <a:t>) </a:t>
            </a:r>
            <a:r>
              <a:rPr lang="en-US" sz="2400" dirty="0" smtClean="0"/>
              <a:t>Matthew Fontaine Maury</a:t>
            </a:r>
            <a:endParaRPr lang="ko-KR" altLang="ko-KR" sz="2400" dirty="0" smtClean="0">
              <a:effectLst/>
            </a:endParaRPr>
          </a:p>
          <a:p>
            <a:endParaRPr lang="ko-KR" altLang="en-US" sz="2400" dirty="0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00034" y="1285860"/>
            <a:ext cx="3071834" cy="35838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내용 개체 틀 2"/>
          <p:cNvSpPr txBox="1">
            <a:spLocks/>
          </p:cNvSpPr>
          <p:nvPr/>
        </p:nvSpPr>
        <p:spPr>
          <a:xfrm>
            <a:off x="785786" y="4071942"/>
            <a:ext cx="7920000" cy="1552206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180000" rtl="0" eaLnBrk="1" fontAlgn="auto" latinLnBrk="1" hangingPunct="1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80000" algn="l"/>
              </a:tabLst>
              <a:defRPr/>
            </a:pPr>
            <a:r>
              <a:rPr kumimoji="0" lang="en-US" altLang="ko-KR" sz="24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n-cs"/>
              </a:rPr>
              <a:t>“</a:t>
            </a:r>
            <a:r>
              <a:rPr kumimoji="0" lang="ko-KR" altLang="en-US" sz="24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n-cs"/>
              </a:rPr>
              <a:t>젊은 선원들은 경험의 빛이 자신을 비출 때까지 더듬어 앞으로 나아가는 대신</a:t>
            </a:r>
            <a:r>
              <a:rPr kumimoji="0" lang="en-US" altLang="ko-KR" sz="24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n-cs"/>
              </a:rPr>
              <a:t>, </a:t>
            </a:r>
            <a:r>
              <a:rPr kumimoji="0" lang="ko-KR" altLang="en-US" sz="24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n-cs"/>
              </a:rPr>
              <a:t>자신에게는 이미 수 천명의 항해사들의 경험이 있고 그 것이 앞길을 인도해줄 것임을 알게 될</a:t>
            </a:r>
            <a:r>
              <a:rPr kumimoji="0" lang="ko-KR" altLang="en-US" sz="2400" b="0" i="1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n-cs"/>
              </a:rPr>
              <a:t> 것이다</a:t>
            </a:r>
            <a:r>
              <a:rPr kumimoji="0" lang="en-US" altLang="ko-KR" sz="2400" b="0" i="1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n-cs"/>
              </a:rPr>
              <a:t>”</a:t>
            </a:r>
            <a:endParaRPr kumimoji="0" lang="ko-KR" altLang="en-US" sz="2400" b="0" i="1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01523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 dpi="0" rotWithShape="1">
            <a:blip r:embed="rId3">
              <a:alphaModFix amt="10000"/>
            </a:blip>
            <a:srcRect/>
            <a:stretch>
              <a:fillRect/>
            </a:stretch>
          </a:blipFill>
        </p:spPr>
        <p:txBody>
          <a:bodyPr wrap="none" rtlCol="0">
            <a:noAutofit/>
          </a:bodyPr>
          <a:lstStyle/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2000" y="298748"/>
            <a:ext cx="8640000" cy="830997"/>
          </a:xfrm>
        </p:spPr>
        <p:txBody>
          <a:bodyPr/>
          <a:lstStyle/>
          <a:p>
            <a:pPr>
              <a:defRPr/>
            </a:pPr>
            <a:r>
              <a:rPr lang="ko-KR" altLang="en-US" sz="2400" dirty="0" smtClean="0"/>
              <a:t>사례</a:t>
            </a:r>
            <a:r>
              <a:rPr lang="en-US" altLang="ko-KR" sz="2400" dirty="0" smtClean="0"/>
              <a:t>4) </a:t>
            </a:r>
            <a:r>
              <a:rPr lang="en-US" sz="2400" dirty="0" smtClean="0"/>
              <a:t>Matthew Fontaine Maury</a:t>
            </a:r>
            <a:endParaRPr lang="ko-KR" altLang="ko-KR" sz="2400" dirty="0" smtClean="0">
              <a:effectLst/>
            </a:endParaRPr>
          </a:p>
          <a:p>
            <a:endParaRPr lang="ko-KR" altLang="en-US" sz="2400" dirty="0"/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612000" y="2060848"/>
            <a:ext cx="7920000" cy="2987236"/>
          </a:xfrm>
        </p:spPr>
        <p:txBody>
          <a:bodyPr/>
          <a:lstStyle/>
          <a:p>
            <a:pPr lvl="0" algn="ctr">
              <a:lnSpc>
                <a:spcPct val="200000"/>
              </a:lnSpc>
            </a:pPr>
            <a:r>
              <a:rPr lang="ko-KR" altLang="en-US" sz="4000" b="1" dirty="0" smtClean="0">
                <a:solidFill>
                  <a:srgbClr val="2DB400"/>
                </a:solidFill>
                <a:latin typeface="+mn-ea"/>
              </a:rPr>
              <a:t>오래된 데이터의 재조명</a:t>
            </a:r>
            <a:endParaRPr lang="en-US" altLang="ko-KR" sz="4000" b="1" dirty="0" smtClean="0">
              <a:solidFill>
                <a:srgbClr val="2DB400"/>
              </a:solidFill>
              <a:latin typeface="+mn-ea"/>
            </a:endParaRPr>
          </a:p>
          <a:p>
            <a:pPr lvl="0" algn="ctr">
              <a:lnSpc>
                <a:spcPct val="200000"/>
              </a:lnSpc>
            </a:pPr>
            <a:r>
              <a:rPr lang="ko-KR" altLang="en-US" sz="4000" b="1" dirty="0" smtClean="0">
                <a:solidFill>
                  <a:srgbClr val="2DB400"/>
                </a:solidFill>
                <a:latin typeface="+mn-ea"/>
              </a:rPr>
              <a:t>데이터 기록 </a:t>
            </a:r>
            <a:r>
              <a:rPr lang="ko-KR" altLang="en-US" sz="4000" b="1" dirty="0" smtClean="0">
                <a:solidFill>
                  <a:srgbClr val="FF0000"/>
                </a:solidFill>
                <a:latin typeface="+mn-ea"/>
              </a:rPr>
              <a:t>표준화</a:t>
            </a:r>
            <a:r>
              <a:rPr lang="ko-KR" altLang="en-US" sz="4000" b="1" dirty="0" smtClean="0">
                <a:solidFill>
                  <a:srgbClr val="2DB400"/>
                </a:solidFill>
                <a:latin typeface="+mn-ea"/>
              </a:rPr>
              <a:t>의 중요성</a:t>
            </a:r>
            <a:endParaRPr lang="en-US" altLang="ko-KR" sz="4000" b="1" dirty="0" smtClean="0">
              <a:solidFill>
                <a:srgbClr val="2DB4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03150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252000" y="298748"/>
            <a:ext cx="8640000" cy="461665"/>
          </a:xfrm>
        </p:spPr>
        <p:txBody>
          <a:bodyPr/>
          <a:lstStyle/>
          <a:p>
            <a:r>
              <a:rPr altLang="en-US" sz="2400" smtClean="0"/>
              <a:t>소개</a:t>
            </a:r>
            <a:endParaRPr lang="ko-KR" altLang="en-US" sz="2400" dirty="0"/>
          </a:p>
        </p:txBody>
      </p:sp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612000" y="1233852"/>
            <a:ext cx="4102876" cy="5124106"/>
          </a:xfrm>
        </p:spPr>
        <p:txBody>
          <a:bodyPr/>
          <a:lstStyle/>
          <a:p>
            <a:pPr lvl="0"/>
            <a:r>
              <a:rPr sz="1800" b="1" dirty="0" smtClean="0"/>
              <a:t>이름 </a:t>
            </a:r>
            <a:r>
              <a:rPr lang="en-US" sz="1800" b="1" dirty="0" smtClean="0"/>
              <a:t>: </a:t>
            </a:r>
            <a:r>
              <a:rPr sz="1800" b="1" dirty="0" smtClean="0">
                <a:solidFill>
                  <a:srgbClr val="FF0000"/>
                </a:solidFill>
              </a:rPr>
              <a:t>김 성 민</a:t>
            </a:r>
            <a:endParaRPr lang="en-US" sz="1800" b="1" dirty="0" smtClean="0">
              <a:solidFill>
                <a:srgbClr val="FF0000"/>
              </a:solidFill>
            </a:endParaRPr>
          </a:p>
          <a:p>
            <a:pPr lvl="0"/>
            <a:r>
              <a:rPr sz="1800" b="1" dirty="0" err="1" smtClean="0"/>
              <a:t>하는일</a:t>
            </a:r>
            <a:r>
              <a:rPr sz="1800" b="1" dirty="0" smtClean="0"/>
              <a:t> </a:t>
            </a:r>
            <a:r>
              <a:rPr lang="en-US" sz="1800" b="1" dirty="0" smtClean="0"/>
              <a:t>: </a:t>
            </a:r>
            <a:r>
              <a:rPr sz="1800" b="1" dirty="0" smtClean="0">
                <a:solidFill>
                  <a:srgbClr val="2DB400"/>
                </a:solidFill>
              </a:rPr>
              <a:t>웹 프로그래밍</a:t>
            </a:r>
            <a:endParaRPr lang="en-US" sz="1800" b="1" dirty="0" smtClean="0">
              <a:solidFill>
                <a:srgbClr val="2DB400"/>
              </a:solidFill>
            </a:endParaRPr>
          </a:p>
          <a:p>
            <a:pPr lvl="0"/>
            <a:r>
              <a:rPr sz="1800" b="1" dirty="0" smtClean="0"/>
              <a:t>최근 관심사 </a:t>
            </a:r>
            <a:r>
              <a:rPr lang="en-US" sz="1800" b="1" dirty="0" smtClean="0"/>
              <a:t>: </a:t>
            </a:r>
            <a:r>
              <a:rPr sz="1800" b="1" dirty="0" err="1" smtClean="0"/>
              <a:t>안드로이드</a:t>
            </a:r>
            <a:r>
              <a:rPr sz="1800" b="1" dirty="0" smtClean="0"/>
              <a:t> 프로그래밍</a:t>
            </a:r>
            <a:endParaRPr lang="en-US" sz="1800" b="1" dirty="0" smtClean="0"/>
          </a:p>
          <a:p>
            <a:pPr lvl="0"/>
            <a:endParaRPr lang="en-US" altLang="ko-KR" sz="1800" b="1" dirty="0"/>
          </a:p>
          <a:p>
            <a:pPr lvl="0"/>
            <a:r>
              <a:rPr sz="1800" b="1" dirty="0" err="1" smtClean="0"/>
              <a:t>그동안</a:t>
            </a:r>
            <a:r>
              <a:rPr sz="1800" b="1" dirty="0" smtClean="0"/>
              <a:t> </a:t>
            </a:r>
            <a:r>
              <a:rPr sz="1800" b="1" dirty="0" err="1" smtClean="0"/>
              <a:t>해왔던일</a:t>
            </a:r>
            <a:endParaRPr lang="en-US" sz="1800" b="1" dirty="0" smtClean="0"/>
          </a:p>
          <a:p>
            <a:pPr lvl="0">
              <a:buFontTx/>
              <a:buChar char="-"/>
            </a:pPr>
            <a:r>
              <a:rPr sz="1800" b="1" dirty="0" smtClean="0"/>
              <a:t> 음성인식 </a:t>
            </a:r>
            <a:r>
              <a:rPr lang="en-US" sz="1800" b="1" dirty="0" smtClean="0"/>
              <a:t>Application </a:t>
            </a:r>
            <a:r>
              <a:rPr sz="1800" b="1" dirty="0" smtClean="0"/>
              <a:t>개발</a:t>
            </a:r>
            <a:endParaRPr lang="en-US" sz="1800" b="1" dirty="0" smtClean="0"/>
          </a:p>
          <a:p>
            <a:pPr lvl="0">
              <a:buFontTx/>
              <a:buChar char="-"/>
            </a:pPr>
            <a:r>
              <a:rPr lang="en-US" altLang="ko-KR" sz="1800" b="1" dirty="0"/>
              <a:t> </a:t>
            </a:r>
            <a:r>
              <a:rPr sz="1800" b="1" dirty="0" smtClean="0"/>
              <a:t>보험</a:t>
            </a:r>
            <a:r>
              <a:rPr lang="en-US" sz="1800" b="1" dirty="0" smtClean="0"/>
              <a:t>, </a:t>
            </a:r>
            <a:r>
              <a:rPr sz="1800" b="1" dirty="0" err="1" smtClean="0"/>
              <a:t>카드사등의</a:t>
            </a:r>
            <a:r>
              <a:rPr sz="1800" b="1" dirty="0" smtClean="0"/>
              <a:t> 고객 응대 시스템 개발</a:t>
            </a:r>
            <a:endParaRPr lang="en-US" sz="1800" b="1" dirty="0" smtClean="0"/>
          </a:p>
          <a:p>
            <a:pPr lvl="0">
              <a:buFontTx/>
              <a:buChar char="-"/>
            </a:pPr>
            <a:r>
              <a:rPr lang="en-US" sz="1800" b="1" dirty="0"/>
              <a:t> </a:t>
            </a:r>
            <a:r>
              <a:rPr lang="en-US" sz="1800" b="1" dirty="0" smtClean="0"/>
              <a:t>ERP </a:t>
            </a:r>
            <a:r>
              <a:rPr sz="1800" b="1" dirty="0" smtClean="0"/>
              <a:t>시스템 개발</a:t>
            </a:r>
            <a:endParaRPr lang="en-US" sz="1800" b="1" dirty="0" smtClean="0"/>
          </a:p>
          <a:p>
            <a:pPr lvl="0">
              <a:buFontTx/>
              <a:buChar char="-"/>
            </a:pPr>
            <a:r>
              <a:rPr lang="en-US" sz="1800" b="1" dirty="0"/>
              <a:t> </a:t>
            </a:r>
            <a:r>
              <a:rPr sz="1800" b="1" dirty="0" smtClean="0"/>
              <a:t>무역 통계 서비스 개발</a:t>
            </a:r>
            <a:endParaRPr lang="en-US" sz="1800" b="1" dirty="0" smtClean="0"/>
          </a:p>
          <a:p>
            <a:pPr lvl="0">
              <a:buFontTx/>
              <a:buChar char="-"/>
            </a:pPr>
            <a:r>
              <a:rPr lang="en-US" altLang="ko-KR" sz="1800" b="1" dirty="0"/>
              <a:t> </a:t>
            </a:r>
            <a:r>
              <a:rPr sz="1800" b="1" dirty="0" err="1" smtClean="0"/>
              <a:t>네이</a:t>
            </a:r>
            <a:r>
              <a:rPr sz="1800" b="1" dirty="0" err="1"/>
              <a:t>버</a:t>
            </a:r>
            <a:r>
              <a:rPr lang="en-US" altLang="ko-KR" sz="1800" b="1" dirty="0" smtClean="0"/>
              <a:t> </a:t>
            </a:r>
            <a:r>
              <a:rPr sz="1800" b="1" dirty="0" smtClean="0"/>
              <a:t>관</a:t>
            </a:r>
            <a:r>
              <a:rPr sz="1800" b="1" dirty="0"/>
              <a:t>련</a:t>
            </a:r>
            <a:r>
              <a:rPr sz="1800" b="1" dirty="0" smtClean="0"/>
              <a:t> 서비스 개발</a:t>
            </a:r>
            <a:endParaRPr lang="en-US" altLang="ko-KR" sz="1800" b="1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4714876" y="1785926"/>
            <a:ext cx="3714776" cy="3714776"/>
          </a:xfrm>
          <a:prstGeom prst="rect">
            <a:avLst/>
          </a:prstGeom>
          <a:blipFill dpi="0" rotWithShape="1">
            <a:blip r:embed="rId3">
              <a:alphaModFix amt="60000"/>
            </a:blip>
            <a:srcRect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2000" y="298748"/>
            <a:ext cx="8640000" cy="830997"/>
          </a:xfrm>
        </p:spPr>
        <p:txBody>
          <a:bodyPr/>
          <a:lstStyle/>
          <a:p>
            <a:pPr>
              <a:defRPr/>
            </a:pPr>
            <a:r>
              <a:rPr lang="ko-KR" altLang="en-US" sz="2400" dirty="0" smtClean="0"/>
              <a:t>사례</a:t>
            </a:r>
            <a:r>
              <a:rPr lang="en-US" altLang="ko-KR" sz="2400" dirty="0"/>
              <a:t>5</a:t>
            </a:r>
            <a:r>
              <a:rPr lang="en-US" altLang="ko-KR" sz="2400" dirty="0" smtClean="0"/>
              <a:t>) </a:t>
            </a:r>
            <a:r>
              <a:rPr lang="en-US" sz="2400" dirty="0" err="1" smtClean="0"/>
              <a:t>Lytro</a:t>
            </a:r>
            <a:r>
              <a:rPr lang="en-US" sz="2400" dirty="0" smtClean="0"/>
              <a:t> </a:t>
            </a:r>
            <a:r>
              <a:rPr sz="2400" dirty="0" smtClean="0"/>
              <a:t>카메라</a:t>
            </a:r>
            <a:endParaRPr lang="ko-KR" altLang="ko-KR" sz="2400" dirty="0" smtClean="0">
              <a:effectLst/>
            </a:endParaRPr>
          </a:p>
          <a:p>
            <a:endParaRPr lang="ko-KR" altLang="en-US" sz="2400" dirty="0"/>
          </a:p>
        </p:txBody>
      </p:sp>
      <p:pic>
        <p:nvPicPr>
          <p:cNvPr id="7" name="그림 6" descr="02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3438" y="3429000"/>
            <a:ext cx="3810000" cy="2667000"/>
          </a:xfrm>
          <a:prstGeom prst="rect">
            <a:avLst/>
          </a:prstGeom>
        </p:spPr>
      </p:pic>
      <p:pic>
        <p:nvPicPr>
          <p:cNvPr id="5" name="그림 4" descr="lytro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282" y="1071546"/>
            <a:ext cx="6340550" cy="3571900"/>
          </a:xfrm>
          <a:prstGeom prst="rect">
            <a:avLst/>
          </a:prstGeom>
        </p:spPr>
      </p:pic>
      <p:sp>
        <p:nvSpPr>
          <p:cNvPr id="8" name="내용 개체 틀 2"/>
          <p:cNvSpPr>
            <a:spLocks noGrp="1"/>
          </p:cNvSpPr>
          <p:nvPr>
            <p:ph idx="1"/>
          </p:nvPr>
        </p:nvSpPr>
        <p:spPr>
          <a:xfrm>
            <a:off x="642910" y="4000504"/>
            <a:ext cx="4214842" cy="1357322"/>
          </a:xfrm>
        </p:spPr>
        <p:txBody>
          <a:bodyPr/>
          <a:lstStyle/>
          <a:p>
            <a:pPr lvl="0" algn="ctr"/>
            <a:r>
              <a:rPr altLang="en-US" sz="2400" smtClean="0"/>
              <a:t>전체 </a:t>
            </a:r>
            <a:r>
              <a:rPr lang="en-US" altLang="en-US" sz="2400" dirty="0" smtClean="0"/>
              <a:t>Light Field</a:t>
            </a:r>
            <a:r>
              <a:rPr altLang="en-US" sz="2400" smtClean="0"/>
              <a:t>에서 나온</a:t>
            </a:r>
            <a:endParaRPr lang="en-US" altLang="en-US" sz="2400" dirty="0" smtClean="0"/>
          </a:p>
          <a:p>
            <a:pPr lvl="0" algn="ctr"/>
            <a:r>
              <a:rPr altLang="en-US" sz="2400" smtClean="0"/>
              <a:t> </a:t>
            </a:r>
            <a:r>
              <a:rPr lang="en-US" altLang="en-US" sz="2400" dirty="0" smtClean="0"/>
              <a:t>1,100</a:t>
            </a:r>
            <a:r>
              <a:rPr altLang="en-US" sz="2400" smtClean="0"/>
              <a:t>만개의 광선을 모두 포착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801523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2000" y="298748"/>
            <a:ext cx="8640000" cy="830997"/>
          </a:xfrm>
        </p:spPr>
        <p:txBody>
          <a:bodyPr/>
          <a:lstStyle/>
          <a:p>
            <a:pPr>
              <a:defRPr/>
            </a:pPr>
            <a:r>
              <a:rPr lang="ko-KR" altLang="en-US" sz="2400" dirty="0" smtClean="0"/>
              <a:t>사례</a:t>
            </a:r>
            <a:r>
              <a:rPr lang="en-US" altLang="ko-KR" sz="2400" dirty="0" smtClean="0"/>
              <a:t>5) </a:t>
            </a:r>
            <a:r>
              <a:rPr lang="en-US" sz="2400" dirty="0" err="1" smtClean="0"/>
              <a:t>Lytro</a:t>
            </a:r>
            <a:r>
              <a:rPr lang="en-US" sz="2400" dirty="0" smtClean="0"/>
              <a:t> </a:t>
            </a:r>
            <a:r>
              <a:rPr sz="2400" dirty="0" smtClean="0"/>
              <a:t>카메라</a:t>
            </a:r>
            <a:endParaRPr lang="ko-KR" altLang="ko-KR" sz="2400" dirty="0" smtClean="0">
              <a:effectLst/>
            </a:endParaRPr>
          </a:p>
          <a:p>
            <a:endParaRPr lang="ko-KR" altLang="en-US" sz="2400" dirty="0"/>
          </a:p>
        </p:txBody>
      </p:sp>
      <p:pic>
        <p:nvPicPr>
          <p:cNvPr id="5" name="그림 4" descr="lytr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282" y="1071546"/>
            <a:ext cx="6340550" cy="3571900"/>
          </a:xfrm>
          <a:prstGeom prst="rect">
            <a:avLst/>
          </a:prstGeom>
        </p:spPr>
      </p:pic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612000" y="2060848"/>
            <a:ext cx="7920000" cy="2987236"/>
          </a:xfrm>
        </p:spPr>
        <p:txBody>
          <a:bodyPr/>
          <a:lstStyle/>
          <a:p>
            <a:pPr lvl="0" algn="ctr">
              <a:lnSpc>
                <a:spcPct val="200000"/>
              </a:lnSpc>
            </a:pPr>
            <a:r>
              <a:rPr lang="ko-KR" altLang="en-US" sz="4000" b="1" dirty="0" err="1" smtClean="0">
                <a:solidFill>
                  <a:srgbClr val="FF0000"/>
                </a:solidFill>
                <a:latin typeface="+mn-ea"/>
              </a:rPr>
              <a:t>재사용성</a:t>
            </a:r>
            <a:r>
              <a:rPr lang="ko-KR" altLang="en-US" sz="4000" b="1" dirty="0" err="1" smtClean="0">
                <a:solidFill>
                  <a:srgbClr val="2DB400"/>
                </a:solidFill>
                <a:latin typeface="+mn-ea"/>
              </a:rPr>
              <a:t>이</a:t>
            </a:r>
            <a:r>
              <a:rPr lang="ko-KR" altLang="en-US" sz="4000" b="1" dirty="0" smtClean="0">
                <a:solidFill>
                  <a:srgbClr val="2DB400"/>
                </a:solidFill>
                <a:latin typeface="+mn-ea"/>
              </a:rPr>
              <a:t> 높은 데이터에 주목</a:t>
            </a:r>
            <a:endParaRPr lang="en-US" altLang="ko-KR" sz="4000" b="1" dirty="0">
              <a:solidFill>
                <a:srgbClr val="2DB400"/>
              </a:solidFill>
              <a:latin typeface="+mn-ea"/>
            </a:endParaRPr>
          </a:p>
          <a:p>
            <a:pPr lvl="0" algn="ctr">
              <a:lnSpc>
                <a:spcPct val="200000"/>
              </a:lnSpc>
            </a:pPr>
            <a:r>
              <a:rPr lang="ko-KR" altLang="en-US" sz="4000" b="1" dirty="0" err="1" smtClean="0">
                <a:solidFill>
                  <a:srgbClr val="2DB400"/>
                </a:solidFill>
                <a:latin typeface="+mn-ea"/>
              </a:rPr>
              <a:t>빅데이터의</a:t>
            </a:r>
            <a:r>
              <a:rPr lang="ko-KR" altLang="en-US" sz="4000" b="1" dirty="0">
                <a:solidFill>
                  <a:srgbClr val="2DB400"/>
                </a:solidFill>
                <a:latin typeface="+mn-ea"/>
              </a:rPr>
              <a:t> </a:t>
            </a:r>
            <a:r>
              <a:rPr lang="ko-KR" altLang="en-US" sz="4000" b="1" dirty="0" smtClean="0">
                <a:solidFill>
                  <a:srgbClr val="2DB400"/>
                </a:solidFill>
                <a:latin typeface="+mn-ea"/>
              </a:rPr>
              <a:t>개념은 </a:t>
            </a:r>
            <a:r>
              <a:rPr lang="ko-KR" altLang="en-US" sz="4000" b="1" dirty="0" smtClean="0">
                <a:solidFill>
                  <a:srgbClr val="FF0000"/>
                </a:solidFill>
                <a:latin typeface="+mn-ea"/>
              </a:rPr>
              <a:t>상대적</a:t>
            </a:r>
            <a:endParaRPr lang="en-US" altLang="ko-KR" sz="4000" b="1" dirty="0" smtClean="0">
              <a:solidFill>
                <a:srgbClr val="FF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63245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dirty="0">
                <a:latin typeface="+mj-lt"/>
              </a:rPr>
              <a:t>4</a:t>
            </a:r>
            <a:r>
              <a:rPr dirty="0" smtClean="0">
                <a:latin typeface="+mj-lt"/>
              </a:rPr>
              <a:t>. </a:t>
            </a:r>
            <a:r>
              <a:rPr lang="en-US" altLang="ko-KR" dirty="0">
                <a:latin typeface="+mj-lt"/>
              </a:rPr>
              <a:t>Epilogue</a:t>
            </a:r>
            <a:endParaRPr lang="ko-KR" alt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43535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2000" y="298748"/>
            <a:ext cx="8640000" cy="461665"/>
          </a:xfrm>
        </p:spPr>
        <p:txBody>
          <a:bodyPr/>
          <a:lstStyle/>
          <a:p>
            <a:r>
              <a:rPr lang="en-US" altLang="ko-KR" sz="2400" dirty="0"/>
              <a:t>Epilogue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592017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2000" y="298748"/>
            <a:ext cx="8640000" cy="461665"/>
          </a:xfrm>
        </p:spPr>
        <p:txBody>
          <a:bodyPr/>
          <a:lstStyle/>
          <a:p>
            <a:r>
              <a:rPr lang="en-US" altLang="ko-KR" sz="2400" dirty="0"/>
              <a:t>Epilogue</a:t>
            </a:r>
            <a:endParaRPr lang="ko-KR" altLang="en-US" sz="24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03548" y="2420888"/>
            <a:ext cx="8136904" cy="2500330"/>
          </a:xfrm>
        </p:spPr>
        <p:txBody>
          <a:bodyPr/>
          <a:lstStyle/>
          <a:p>
            <a:pPr lvl="0">
              <a:lnSpc>
                <a:spcPct val="200000"/>
              </a:lnSpc>
            </a:pPr>
            <a:r>
              <a:rPr lang="en-US" altLang="ko-KR" sz="2800" dirty="0" smtClean="0">
                <a:solidFill>
                  <a:srgbClr val="2DB400"/>
                </a:solidFill>
                <a:latin typeface="+mn-ea"/>
              </a:rPr>
              <a:t>“</a:t>
            </a:r>
            <a:r>
              <a:rPr lang="ko-KR" altLang="en-US" sz="2800" dirty="0" smtClean="0">
                <a:solidFill>
                  <a:srgbClr val="2DB400"/>
                </a:solidFill>
                <a:latin typeface="+mn-ea"/>
              </a:rPr>
              <a:t>노력한다고 항상 성공할 순 없지만</a:t>
            </a:r>
            <a:endParaRPr lang="en-US" altLang="ko-KR" sz="2800" dirty="0" smtClean="0">
              <a:solidFill>
                <a:srgbClr val="2DB400"/>
              </a:solidFill>
              <a:latin typeface="+mn-ea"/>
            </a:endParaRPr>
          </a:p>
          <a:p>
            <a:pPr lvl="0" algn="r">
              <a:lnSpc>
                <a:spcPct val="200000"/>
              </a:lnSpc>
            </a:pPr>
            <a:r>
              <a:rPr lang="ko-KR" altLang="en-US" sz="2800" dirty="0" smtClean="0">
                <a:solidFill>
                  <a:srgbClr val="2DB400"/>
                </a:solidFill>
                <a:latin typeface="+mn-ea"/>
              </a:rPr>
              <a:t>성공한 사람은 모두 노력했단 걸 알아둬</a:t>
            </a:r>
            <a:r>
              <a:rPr lang="en-US" altLang="ko-KR" sz="2800" dirty="0" smtClean="0">
                <a:solidFill>
                  <a:srgbClr val="2DB400"/>
                </a:solidFill>
                <a:latin typeface="+mn-ea"/>
              </a:rPr>
              <a:t>”</a:t>
            </a:r>
            <a:endParaRPr lang="ko-KR" altLang="en-US" sz="4000" dirty="0">
              <a:solidFill>
                <a:srgbClr val="2DB400"/>
              </a:solidFill>
              <a:latin typeface="+mn-ea"/>
            </a:endParaRPr>
          </a:p>
        </p:txBody>
      </p:sp>
      <p:pic>
        <p:nvPicPr>
          <p:cNvPr id="2050" name="Picture 2" descr="http://www.skgood.com/img/brand/poo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4365104"/>
            <a:ext cx="1924050" cy="1924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3581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4500" dirty="0" smtClean="0">
                <a:latin typeface="+mj-ea"/>
                <a:ea typeface="+mj-ea"/>
              </a:rPr>
              <a:t>Q&amp;A</a:t>
            </a:r>
            <a:endParaRPr lang="ko-KR" altLang="en-US" sz="45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644868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4500" dirty="0" smtClean="0">
                <a:latin typeface="+mj-ea"/>
                <a:ea typeface="+mj-ea"/>
              </a:rPr>
              <a:t>End of Document</a:t>
            </a:r>
            <a:endParaRPr lang="ko-KR" altLang="en-US" sz="45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157591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252000" y="298748"/>
            <a:ext cx="8640000" cy="461665"/>
          </a:xfrm>
        </p:spPr>
        <p:txBody>
          <a:bodyPr/>
          <a:lstStyle/>
          <a:p>
            <a:r>
              <a:rPr altLang="en-US" sz="2400" smtClean="0"/>
              <a:t>경영학에 있어서 나와 여러분</a:t>
            </a:r>
            <a:endParaRPr lang="ko-KR" altLang="en-US" sz="2400" dirty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35" y="2214555"/>
            <a:ext cx="3429024" cy="26060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857752" y="2214554"/>
            <a:ext cx="3743325" cy="259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내용 개체 틀 2"/>
          <p:cNvSpPr>
            <a:spLocks noGrp="1"/>
          </p:cNvSpPr>
          <p:nvPr>
            <p:ph idx="1"/>
          </p:nvPr>
        </p:nvSpPr>
        <p:spPr>
          <a:xfrm>
            <a:off x="500034" y="4786322"/>
            <a:ext cx="3429024" cy="480636"/>
          </a:xfrm>
        </p:spPr>
        <p:txBody>
          <a:bodyPr/>
          <a:lstStyle/>
          <a:p>
            <a:pPr lvl="0" algn="ctr"/>
            <a:r>
              <a:rPr lang="en-US" altLang="ko-KR" sz="2400" b="1" dirty="0" smtClean="0"/>
              <a:t>me</a:t>
            </a:r>
          </a:p>
        </p:txBody>
      </p:sp>
      <p:sp>
        <p:nvSpPr>
          <p:cNvPr id="9" name="내용 개체 틀 2"/>
          <p:cNvSpPr txBox="1">
            <a:spLocks/>
          </p:cNvSpPr>
          <p:nvPr/>
        </p:nvSpPr>
        <p:spPr>
          <a:xfrm>
            <a:off x="4857752" y="4786322"/>
            <a:ext cx="3714776" cy="480636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180000" rtl="0" eaLnBrk="1" fontAlgn="auto" latinLnBrk="1" hangingPunct="1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80000" algn="l"/>
              </a:tabLst>
              <a:defRPr/>
            </a:pPr>
            <a:r>
              <a:rPr lang="en-US" altLang="ko-KR" sz="2400" b="1" dirty="0" smtClean="0">
                <a:solidFill>
                  <a:schemeClr val="bg1"/>
                </a:solidFill>
              </a:rPr>
              <a:t>you</a:t>
            </a:r>
            <a:endParaRPr kumimoji="0" lang="en-US" altLang="ko-KR" sz="2400" b="1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252000" y="298748"/>
            <a:ext cx="8640000" cy="461665"/>
          </a:xfrm>
        </p:spPr>
        <p:txBody>
          <a:bodyPr/>
          <a:lstStyle/>
          <a:p>
            <a:r>
              <a:rPr altLang="en-US" sz="2400" smtClean="0"/>
              <a:t>빅데이터에 있어서 나와 여러분</a:t>
            </a:r>
            <a:endParaRPr lang="ko-KR" altLang="en-US" sz="2400" dirty="0"/>
          </a:p>
        </p:txBody>
      </p:sp>
      <p:sp>
        <p:nvSpPr>
          <p:cNvPr id="8" name="내용 개체 틀 2"/>
          <p:cNvSpPr>
            <a:spLocks noGrp="1"/>
          </p:cNvSpPr>
          <p:nvPr>
            <p:ph idx="1"/>
          </p:nvPr>
        </p:nvSpPr>
        <p:spPr>
          <a:xfrm>
            <a:off x="500034" y="4786322"/>
            <a:ext cx="3429024" cy="480636"/>
          </a:xfrm>
        </p:spPr>
        <p:txBody>
          <a:bodyPr/>
          <a:lstStyle/>
          <a:p>
            <a:pPr lvl="0" algn="ctr"/>
            <a:r>
              <a:rPr lang="en-US" altLang="ko-KR" sz="2400" b="1" dirty="0" smtClean="0"/>
              <a:t>me</a:t>
            </a:r>
          </a:p>
        </p:txBody>
      </p:sp>
      <p:sp>
        <p:nvSpPr>
          <p:cNvPr id="9" name="내용 개체 틀 2"/>
          <p:cNvSpPr txBox="1">
            <a:spLocks/>
          </p:cNvSpPr>
          <p:nvPr/>
        </p:nvSpPr>
        <p:spPr>
          <a:xfrm>
            <a:off x="4286248" y="4786322"/>
            <a:ext cx="4286280" cy="480636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180000" rtl="0" eaLnBrk="1" fontAlgn="auto" latinLnBrk="1" hangingPunct="1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80000" algn="l"/>
              </a:tabLst>
              <a:defRPr/>
            </a:pPr>
            <a:r>
              <a:rPr lang="en-US" altLang="ko-KR" sz="2400" b="1" dirty="0" smtClean="0">
                <a:solidFill>
                  <a:schemeClr val="bg1"/>
                </a:solidFill>
              </a:rPr>
              <a:t>you</a:t>
            </a:r>
            <a:endParaRPr kumimoji="0" lang="en-US" altLang="ko-KR" sz="2400" b="1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3554" name="Picture 2" descr="0000hh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6248" y="2214555"/>
            <a:ext cx="4286280" cy="2596262"/>
          </a:xfrm>
          <a:prstGeom prst="rect">
            <a:avLst/>
          </a:prstGeom>
          <a:noFill/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0035" y="2214555"/>
            <a:ext cx="3429024" cy="26060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252000" y="298748"/>
            <a:ext cx="8640000" cy="461665"/>
          </a:xfrm>
        </p:spPr>
        <p:txBody>
          <a:bodyPr/>
          <a:lstStyle/>
          <a:p>
            <a:r>
              <a:rPr altLang="en-US" sz="2400" smtClean="0"/>
              <a:t>그러므로</a:t>
            </a:r>
            <a:r>
              <a:rPr lang="en-US" altLang="en-US" sz="2400" dirty="0" smtClean="0"/>
              <a:t>…</a:t>
            </a:r>
            <a:endParaRPr lang="ko-KR" altLang="en-US" sz="2400" dirty="0"/>
          </a:p>
        </p:txBody>
      </p:sp>
      <p:sp>
        <p:nvSpPr>
          <p:cNvPr id="11" name="내용 개체 틀 2"/>
          <p:cNvSpPr>
            <a:spLocks noGrp="1"/>
          </p:cNvSpPr>
          <p:nvPr>
            <p:ph idx="1"/>
          </p:nvPr>
        </p:nvSpPr>
        <p:spPr>
          <a:xfrm>
            <a:off x="2000232" y="1571612"/>
            <a:ext cx="5031570" cy="3929090"/>
          </a:xfrm>
          <a:blipFill dpi="0" rotWithShape="1">
            <a:blip r:embed="rId2">
              <a:alphaModFix amt="20000"/>
            </a:blip>
            <a:srcRect/>
            <a:stretch>
              <a:fillRect/>
            </a:stretch>
          </a:blipFill>
        </p:spPr>
        <p:txBody>
          <a:bodyPr anchor="ctr" anchorCtr="0"/>
          <a:lstStyle/>
          <a:p>
            <a:pPr lvl="0" algn="ctr"/>
            <a:r>
              <a:rPr sz="2400" b="1" smtClean="0">
                <a:solidFill>
                  <a:srgbClr val="2DB400"/>
                </a:solidFill>
                <a:latin typeface="+mn-ea"/>
              </a:rPr>
              <a:t>빅데이터의  실체</a:t>
            </a:r>
            <a:r>
              <a:rPr sz="2400" b="1" smtClean="0">
                <a:latin typeface="+mn-ea"/>
              </a:rPr>
              <a:t>를</a:t>
            </a:r>
            <a:endParaRPr lang="en-US" sz="2400" b="1" dirty="0" smtClean="0">
              <a:latin typeface="+mn-ea"/>
            </a:endParaRPr>
          </a:p>
          <a:p>
            <a:pPr lvl="0" algn="ctr"/>
            <a:r>
              <a:rPr sz="2400" b="1" smtClean="0">
                <a:solidFill>
                  <a:srgbClr val="2DB400"/>
                </a:solidFill>
                <a:latin typeface="+mn-ea"/>
              </a:rPr>
              <a:t>여러</a:t>
            </a:r>
            <a:r>
              <a:rPr sz="2400" b="1">
                <a:solidFill>
                  <a:srgbClr val="2DB400"/>
                </a:solidFill>
                <a:latin typeface="+mn-ea"/>
              </a:rPr>
              <a:t>분</a:t>
            </a:r>
            <a:r>
              <a:rPr sz="2400" b="1" smtClean="0">
                <a:latin typeface="+mn-ea"/>
              </a:rPr>
              <a:t>의 시각에서</a:t>
            </a:r>
            <a:endParaRPr lang="en-US" sz="2400" b="1" dirty="0" smtClean="0">
              <a:latin typeface="+mn-ea"/>
            </a:endParaRPr>
          </a:p>
          <a:p>
            <a:pPr lvl="0" algn="ctr"/>
            <a:r>
              <a:rPr sz="2400" b="1" smtClean="0">
                <a:latin typeface="+mn-ea"/>
              </a:rPr>
              <a:t>좀 더 쉽게하게 설명할 수 있는 적임자는</a:t>
            </a:r>
            <a:endParaRPr lang="en-US" sz="2400" b="1" dirty="0" smtClean="0">
              <a:latin typeface="+mn-ea"/>
            </a:endParaRPr>
          </a:p>
          <a:p>
            <a:pPr lvl="0" algn="ctr"/>
            <a:r>
              <a:rPr sz="6000" b="1" smtClean="0">
                <a:solidFill>
                  <a:srgbClr val="FF0000"/>
                </a:solidFill>
                <a:latin typeface="+mn-ea"/>
              </a:rPr>
              <a:t>저</a:t>
            </a:r>
            <a:endParaRPr lang="en-US" altLang="ko-KR" sz="6000" b="1" dirty="0" smtClean="0">
              <a:solidFill>
                <a:srgbClr val="FF0000"/>
              </a:solidFill>
              <a:latin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252000" y="298748"/>
            <a:ext cx="8640000" cy="461665"/>
          </a:xfrm>
        </p:spPr>
        <p:txBody>
          <a:bodyPr/>
          <a:lstStyle/>
          <a:p>
            <a:r>
              <a:rPr altLang="en-US" sz="2400" smtClean="0"/>
              <a:t>꼭 알아 두어야할 점</a:t>
            </a:r>
            <a:r>
              <a:rPr lang="en-US" altLang="en-US" sz="2400" dirty="0" smtClean="0"/>
              <a:t>, </a:t>
            </a:r>
            <a:r>
              <a:rPr altLang="en-US" sz="2400" smtClean="0"/>
              <a:t>그리고 다루지 않는 것들</a:t>
            </a:r>
            <a:r>
              <a:rPr lang="en-US" altLang="en-US" sz="2400" dirty="0" smtClean="0"/>
              <a:t>…</a:t>
            </a:r>
            <a:endParaRPr lang="ko-KR" altLang="en-US" sz="2400" dirty="0"/>
          </a:p>
        </p:txBody>
      </p:sp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612000" y="1233852"/>
            <a:ext cx="7960528" cy="4981230"/>
          </a:xfrm>
        </p:spPr>
        <p:txBody>
          <a:bodyPr/>
          <a:lstStyle/>
          <a:p>
            <a:pPr lvl="0"/>
            <a:r>
              <a:rPr sz="2400" b="1" dirty="0" smtClean="0">
                <a:solidFill>
                  <a:srgbClr val="FF0000"/>
                </a:solidFill>
              </a:rPr>
              <a:t>꼭 알아 </a:t>
            </a:r>
            <a:r>
              <a:rPr sz="2400" b="1" dirty="0" err="1" smtClean="0">
                <a:solidFill>
                  <a:srgbClr val="FF0000"/>
                </a:solidFill>
              </a:rPr>
              <a:t>두어야할</a:t>
            </a:r>
            <a:r>
              <a:rPr sz="2400" b="1" dirty="0" smtClean="0">
                <a:solidFill>
                  <a:srgbClr val="FF0000"/>
                </a:solidFill>
              </a:rPr>
              <a:t> 점</a:t>
            </a:r>
            <a:endParaRPr lang="en-US" sz="1800" b="1" dirty="0" smtClean="0">
              <a:solidFill>
                <a:srgbClr val="FF0000"/>
              </a:solidFill>
            </a:endParaRPr>
          </a:p>
          <a:p>
            <a:pPr marL="342900" lvl="0" indent="-342900">
              <a:buAutoNum type="arabicParenR"/>
            </a:pPr>
            <a:r>
              <a:rPr sz="1800" b="1" dirty="0" err="1" smtClean="0"/>
              <a:t>빅데이터의</a:t>
            </a:r>
            <a:r>
              <a:rPr sz="1800" b="1" dirty="0" smtClean="0"/>
              <a:t> 개념</a:t>
            </a:r>
            <a:endParaRPr lang="en-US" sz="1800" b="1" dirty="0"/>
          </a:p>
          <a:p>
            <a:pPr marL="342900" lvl="0" indent="-342900">
              <a:buAutoNum type="arabicParenR"/>
            </a:pPr>
            <a:r>
              <a:rPr sz="1800" b="1" dirty="0" err="1" smtClean="0"/>
              <a:t>빅데이터</a:t>
            </a:r>
            <a:r>
              <a:rPr sz="1800" b="1" dirty="0" smtClean="0"/>
              <a:t> 등장 배경 </a:t>
            </a:r>
            <a:endParaRPr lang="en-US" sz="1800" b="1" dirty="0" smtClean="0"/>
          </a:p>
          <a:p>
            <a:pPr marL="342900" lvl="0" indent="-342900">
              <a:buAutoNum type="arabicParenR"/>
            </a:pPr>
            <a:r>
              <a:rPr lang="ko-KR" altLang="en-US" sz="1800" b="1" dirty="0" err="1" smtClean="0"/>
              <a:t>빅데이터</a:t>
            </a:r>
            <a:r>
              <a:rPr lang="ko-KR" altLang="en-US" sz="1800" b="1" dirty="0" smtClean="0"/>
              <a:t> 시대의 기발한 사례들</a:t>
            </a:r>
            <a:r>
              <a:rPr lang="en-US" sz="1800" b="1" dirty="0" smtClean="0"/>
              <a:t> </a:t>
            </a:r>
          </a:p>
          <a:p>
            <a:pPr lvl="0"/>
            <a:endParaRPr lang="en-US" altLang="ko-KR" sz="1800" b="1" dirty="0"/>
          </a:p>
          <a:p>
            <a:pPr lvl="0"/>
            <a:r>
              <a:rPr sz="2400" b="1" dirty="0" smtClean="0">
                <a:solidFill>
                  <a:srgbClr val="2DB400"/>
                </a:solidFill>
              </a:rPr>
              <a:t>다루지 않는 것들</a:t>
            </a:r>
            <a:endParaRPr lang="en-US" sz="1800" b="1" dirty="0" smtClean="0"/>
          </a:p>
          <a:p>
            <a:pPr marL="342900" lvl="0" indent="-342900">
              <a:buAutoNum type="arabicParenR"/>
            </a:pPr>
            <a:r>
              <a:rPr sz="1800" b="1" dirty="0" smtClean="0"/>
              <a:t>시스템 구조</a:t>
            </a:r>
            <a:endParaRPr lang="en-US" sz="1800" b="1" dirty="0"/>
          </a:p>
          <a:p>
            <a:pPr marL="342900" lvl="0" indent="-342900">
              <a:buAutoNum type="arabicParenR"/>
            </a:pPr>
            <a:r>
              <a:rPr sz="1800" b="1" dirty="0" smtClean="0"/>
              <a:t>시스템 구축 실무</a:t>
            </a:r>
            <a:endParaRPr lang="en-US" sz="1800" b="1" dirty="0" smtClean="0"/>
          </a:p>
          <a:p>
            <a:pPr marL="342900" lvl="0" indent="-342900">
              <a:buAutoNum type="arabicParenR"/>
            </a:pPr>
            <a:r>
              <a:rPr lang="ko-KR" altLang="en-US" sz="1800" b="1" dirty="0"/>
              <a:t>전문적인 경영 지식을 접목한 </a:t>
            </a:r>
            <a:r>
              <a:rPr lang="ko-KR" altLang="en-US" sz="1800" b="1" dirty="0" err="1"/>
              <a:t>빅데이터</a:t>
            </a:r>
            <a:r>
              <a:rPr lang="ko-KR" altLang="en-US" sz="1800" b="1" dirty="0"/>
              <a:t> 이론</a:t>
            </a:r>
            <a:endParaRPr lang="en-US" sz="1800" b="1" dirty="0" smtClean="0"/>
          </a:p>
          <a:p>
            <a:pPr marL="342900" lvl="0" indent="-342900">
              <a:buAutoNum type="arabicParenR"/>
            </a:pPr>
            <a:r>
              <a:rPr sz="1800" b="1" dirty="0" smtClean="0"/>
              <a:t>이외의 골치 아픈 주제들</a:t>
            </a:r>
            <a:r>
              <a:rPr lang="en-US" sz="1800" b="1" dirty="0" smtClean="0"/>
              <a:t>…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dirty="0">
                <a:latin typeface="+mj-lt"/>
              </a:rPr>
              <a:t>2</a:t>
            </a:r>
            <a:r>
              <a:rPr smtClean="0">
                <a:latin typeface="+mj-lt"/>
              </a:rPr>
              <a:t>. </a:t>
            </a:r>
            <a:r>
              <a:rPr lang="ko-KR" altLang="en-US" dirty="0" err="1" smtClean="0">
                <a:latin typeface="+mj-lt"/>
              </a:rPr>
              <a:t>빅데이터란</a:t>
            </a:r>
            <a:r>
              <a:rPr smtClean="0">
                <a:latin typeface="+mj-lt"/>
              </a:rPr>
              <a:t>?</a:t>
            </a:r>
            <a:endParaRPr lang="ko-KR" alt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56431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1">
      <a:majorFont>
        <a:latin typeface="나눔바른고딕"/>
        <a:ea typeface="나눔바른고딕"/>
        <a:cs typeface=""/>
      </a:majorFont>
      <a:minorFont>
        <a:latin typeface="나눔바른고딕"/>
        <a:ea typeface="나눔바른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3954</TotalTime>
  <Words>2008</Words>
  <Application>Microsoft Office PowerPoint</Application>
  <PresentationFormat>화면 슬라이드 쇼(4:3)</PresentationFormat>
  <Paragraphs>360</Paragraphs>
  <Slides>46</Slides>
  <Notes>17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46</vt:i4>
      </vt:variant>
    </vt:vector>
  </HeadingPairs>
  <TitlesOfParts>
    <vt:vector size="47" baseType="lpstr">
      <vt:lpstr>Office 테마</vt:lpstr>
      <vt:lpstr>빅데이터 시대</vt:lpstr>
      <vt:lpstr>목차</vt:lpstr>
      <vt:lpstr>1. Prologue</vt:lpstr>
      <vt:lpstr>소개</vt:lpstr>
      <vt:lpstr>경영학에 있어서 나와 여러분</vt:lpstr>
      <vt:lpstr>빅데이터에 있어서 나와 여러분</vt:lpstr>
      <vt:lpstr>그러므로…</vt:lpstr>
      <vt:lpstr>꼭 알아 두어야할 점, 그리고 다루지 않는 것들…</vt:lpstr>
      <vt:lpstr>2. 빅데이터란?</vt:lpstr>
      <vt:lpstr>Big + Data </vt:lpstr>
      <vt:lpstr>Big </vt:lpstr>
      <vt:lpstr>Data </vt:lpstr>
      <vt:lpstr>Data </vt:lpstr>
      <vt:lpstr>빅데이터를 구분하는 기준 1</vt:lpstr>
      <vt:lpstr>빅데이터를 구분하는 기준 2</vt:lpstr>
      <vt:lpstr>빅데이터를 구분하는 기준 3</vt:lpstr>
      <vt:lpstr>빅데이터를 구분하는 기준 4 </vt:lpstr>
      <vt:lpstr>빅데이터 </vt:lpstr>
      <vt:lpstr>빅데이터 </vt:lpstr>
      <vt:lpstr>빅데이터 </vt:lpstr>
      <vt:lpstr>3. 왜? 빅데이터 인가!</vt:lpstr>
      <vt:lpstr>Data 와 Information </vt:lpstr>
      <vt:lpstr>전통적인 방식의 분석 </vt:lpstr>
      <vt:lpstr>일부에서 샘플로… </vt:lpstr>
      <vt:lpstr>샘플에서 전체로… </vt:lpstr>
      <vt:lpstr>빅데이터 시대 </vt:lpstr>
      <vt:lpstr>4. 빅데이터 이야기</vt:lpstr>
      <vt:lpstr>나름 빅데이터 </vt:lpstr>
      <vt:lpstr>나름 빅데이터 </vt:lpstr>
      <vt:lpstr>모두들 빅데이터를 하고 있다고 한다… </vt:lpstr>
      <vt:lpstr>빅데이터시대를 가능하게 한 IT의 변화</vt:lpstr>
      <vt:lpstr>사례1) 자연어 처리 </vt:lpstr>
      <vt:lpstr>사례1) 자연어 처리 </vt:lpstr>
      <vt:lpstr>사례2) 소셜 키워드 그래프 </vt:lpstr>
      <vt:lpstr>사례2) 소셜 키워드 그래프 </vt:lpstr>
      <vt:lpstr>사례3) Hamlet </vt:lpstr>
      <vt:lpstr>사례3) Hamlet </vt:lpstr>
      <vt:lpstr>사례4) Matthew Fontaine Maury </vt:lpstr>
      <vt:lpstr>사례4) Matthew Fontaine Maury </vt:lpstr>
      <vt:lpstr>사례5) Lytro 카메라 </vt:lpstr>
      <vt:lpstr>사례5) Lytro 카메라 </vt:lpstr>
      <vt:lpstr>4. Epilogue</vt:lpstr>
      <vt:lpstr>Epilogue</vt:lpstr>
      <vt:lpstr>Epilogue</vt:lpstr>
      <vt:lpstr>Q&amp;A</vt:lpstr>
      <vt:lpstr>End of Document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NAVER Corp.</dc:creator>
  <cp:lastModifiedBy>Windows 사용자</cp:lastModifiedBy>
  <cp:revision>378</cp:revision>
  <dcterms:created xsi:type="dcterms:W3CDTF">2013-11-30T07:53:32Z</dcterms:created>
  <dcterms:modified xsi:type="dcterms:W3CDTF">2014-10-28T08:40:59Z</dcterms:modified>
</cp:coreProperties>
</file>